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52" autoAdjust="0"/>
    <p:restoredTop sz="94920" autoAdjust="0"/>
  </p:normalViewPr>
  <p:slideViewPr>
    <p:cSldViewPr snapToGrid="0" snapToObjects="1">
      <p:cViewPr>
        <p:scale>
          <a:sx n="56" d="100"/>
          <a:sy n="56" d="100"/>
        </p:scale>
        <p:origin x="1704" y="422"/>
      </p:cViewPr>
      <p:guideLst>
        <p:guide orient="horz" pos="2160"/>
        <p:guide pos="3840"/>
      </p:guideLst>
    </p:cSldViewPr>
  </p:slideViewPr>
  <p:outlineViewPr>
    <p:cViewPr>
      <p:scale>
        <a:sx n="25" d="100"/>
        <a:sy n="25" d="100"/>
      </p:scale>
      <p:origin x="0" y="-233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kennedybda/Coursera_Capstone/blob/main/03_SpaceX_Data_Wrangling-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kennedybda/Coursera_Capstone/blob/main/05_SpaceX_EDA_Data_Visualization-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kennedybda/Coursera_Capstone/blob/main/04_SpaceX_EDA_SQL-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kennedybda/Coursera_Capstone/blob/main/06_SpaceX_Interactive_Visual_Analytics_Folium-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kennedybda/Coursera_Capstone/blob/main/07_SpaceX_Interactive_Visual_Analytics_Plotly-SK.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kennedybda/Coursera_Capstone/blob/main/08_SpaceX_Predictive_Analytics.ipynb-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kennedybda/Coursera_Capstone/blob/main/01_SpaceX_Data_Collection_API-SK.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kennedybda/Coursera_Capstone/blob/main/02_SpaceX_Web_Scraping-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Scott Kennedy</a:t>
            </a:r>
          </a:p>
          <a:p>
            <a:r>
              <a:rPr lang="en-US" dirty="0">
                <a:solidFill>
                  <a:schemeClr val="bg2"/>
                </a:solidFill>
                <a:latin typeface="Abadi" panose="020B0604020104020204" pitchFamily="34" charset="0"/>
                <a:ea typeface="SF Pro" pitchFamily="2" charset="0"/>
                <a:cs typeface="SF Pro" pitchFamily="2" charset="0"/>
              </a:rPr>
              <a:t>12 January 2024</a:t>
            </a:r>
          </a:p>
        </p:txBody>
      </p:sp>
      <p:pic>
        <p:nvPicPr>
          <p:cNvPr id="2" name="Picture 2">
            <a:extLst>
              <a:ext uri="{FF2B5EF4-FFF2-40B4-BE49-F238E27FC236}">
                <a16:creationId xmlns:a16="http://schemas.microsoft.com/office/drawing/2014/main" id="{4F94DBE5-2DCC-401E-95AA-12E04A97FB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6457-6F74-18F3-0A17-9A1D9B759733}"/>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Data Wrangling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4430"/>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Explore data and determine data labels</a:t>
            </a:r>
          </a:p>
          <a:p>
            <a:r>
              <a:rPr lang="en-US" sz="2200" dirty="0">
                <a:solidFill>
                  <a:schemeClr val="accent3">
                    <a:lumMod val="25000"/>
                  </a:schemeClr>
                </a:solidFill>
                <a:latin typeface="Abadi" panose="020B0604020104020204" pitchFamily="34" charset="0"/>
              </a:rPr>
              <a:t>Calculate:</a:t>
            </a:r>
          </a:p>
          <a:p>
            <a:pPr lvl="1"/>
            <a:r>
              <a:rPr lang="en-US" sz="1800" dirty="0">
                <a:solidFill>
                  <a:schemeClr val="accent3">
                    <a:lumMod val="25000"/>
                  </a:schemeClr>
                </a:solidFill>
                <a:latin typeface="Abadi" panose="020B0604020104020204" pitchFamily="34" charset="0"/>
              </a:rPr>
              <a:t>Number of launches per site</a:t>
            </a:r>
          </a:p>
          <a:p>
            <a:pPr lvl="1"/>
            <a:r>
              <a:rPr lang="en-US" sz="1800" dirty="0">
                <a:solidFill>
                  <a:schemeClr val="accent3">
                    <a:lumMod val="25000"/>
                  </a:schemeClr>
                </a:solidFill>
                <a:latin typeface="Abadi" panose="020B0604020104020204" pitchFamily="34" charset="0"/>
              </a:rPr>
              <a:t>Number and occurrences of orbit</a:t>
            </a:r>
          </a:p>
          <a:p>
            <a:pPr lvl="1"/>
            <a:r>
              <a:rPr lang="en-US" sz="1800" dirty="0">
                <a:solidFill>
                  <a:schemeClr val="accent3">
                    <a:lumMod val="25000"/>
                  </a:schemeClr>
                </a:solidFill>
                <a:latin typeface="Abadi" panose="020B0604020104020204" pitchFamily="34" charset="0"/>
              </a:rPr>
              <a:t>Number and occurrence of mission outcomes for each orbit types</a:t>
            </a:r>
            <a:br>
              <a:rPr lang="en-US" sz="1000" dirty="0">
                <a:solidFill>
                  <a:schemeClr val="accent3">
                    <a:lumMod val="25000"/>
                  </a:schemeClr>
                </a:solidFill>
                <a:latin typeface="Abadi" panose="020B0604020104020204" pitchFamily="34" charset="0"/>
              </a:rPr>
            </a:br>
            <a:endParaRPr lang="en-US" sz="10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Create landing outcome column by classifying bad outcomes (binary, success = 1, fail = 0)</a:t>
            </a:r>
          </a:p>
          <a:p>
            <a:endParaRPr lang="en-US" sz="2200" dirty="0">
              <a:solidFill>
                <a:schemeClr val="accent3">
                  <a:lumMod val="25000"/>
                </a:schemeClr>
              </a:solidFill>
              <a:latin typeface="Abadi" panose="020B0604020104020204" pitchFamily="34" charset="0"/>
            </a:endParaRPr>
          </a:p>
          <a:p>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/03_SpaceX_Data_Wrangling-SK.ipynb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p>
          <a:p>
            <a:endParaRPr lang="en-US" dirty="0"/>
          </a:p>
          <a:p>
            <a:endParaRPr lang="en-US" dirty="0"/>
          </a:p>
        </p:txBody>
      </p:sp>
      <p:sp>
        <p:nvSpPr>
          <p:cNvPr id="4" name="Slide Number Placeholder 3">
            <a:extLst>
              <a:ext uri="{FF2B5EF4-FFF2-40B4-BE49-F238E27FC236}">
                <a16:creationId xmlns:a16="http://schemas.microsoft.com/office/drawing/2014/main" id="{EE021CA9-7CB7-1046-8FA0-21F127C19A59}"/>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10</a:t>
            </a:fld>
            <a:endParaRPr lang="en-US"/>
          </a:p>
        </p:txBody>
      </p:sp>
    </p:spTree>
    <p:extLst>
      <p:ext uri="{BB962C8B-B14F-4D97-AF65-F5344CB8AC3E}">
        <p14:creationId xmlns:p14="http://schemas.microsoft.com/office/powerpoint/2010/main" val="298755290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504624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Created charts to explore insights for the below relationships in the data analyzed:</a:t>
            </a:r>
          </a:p>
          <a:p>
            <a:pPr>
              <a:lnSpc>
                <a:spcPct val="100000"/>
              </a:lnSpc>
              <a:spcBef>
                <a:spcPts val="1400"/>
              </a:spcBef>
            </a:pPr>
            <a:r>
              <a:rPr lang="en-US" sz="2200" dirty="0">
                <a:solidFill>
                  <a:schemeClr val="accent3">
                    <a:lumMod val="25000"/>
                  </a:schemeClr>
                </a:solidFill>
                <a:latin typeface="Abadi"/>
              </a:rPr>
              <a:t>Flight Number vs. Payload</a:t>
            </a:r>
          </a:p>
          <a:p>
            <a:pPr>
              <a:lnSpc>
                <a:spcPct val="100000"/>
              </a:lnSpc>
              <a:spcBef>
                <a:spcPts val="1400"/>
              </a:spcBef>
            </a:pPr>
            <a:r>
              <a:rPr lang="en-US" sz="2200" dirty="0">
                <a:solidFill>
                  <a:schemeClr val="accent3">
                    <a:lumMod val="25000"/>
                  </a:schemeClr>
                </a:solidFill>
                <a:latin typeface="Abadi"/>
              </a:rPr>
              <a:t>Flight Number vs. Launch Site</a:t>
            </a:r>
          </a:p>
          <a:p>
            <a:pPr>
              <a:lnSpc>
                <a:spcPct val="100000"/>
              </a:lnSpc>
              <a:spcBef>
                <a:spcPts val="1400"/>
              </a:spcBef>
            </a:pPr>
            <a:r>
              <a:rPr lang="en-US" sz="2200" dirty="0">
                <a:solidFill>
                  <a:schemeClr val="accent3">
                    <a:lumMod val="25000"/>
                  </a:schemeClr>
                </a:solidFill>
                <a:latin typeface="Abadi"/>
              </a:rPr>
              <a:t>Payload Mass vs. Launch Site</a:t>
            </a:r>
          </a:p>
          <a:p>
            <a:pPr>
              <a:lnSpc>
                <a:spcPct val="100000"/>
              </a:lnSpc>
              <a:spcBef>
                <a:spcPts val="1400"/>
              </a:spcBef>
            </a:pPr>
            <a:r>
              <a:rPr lang="en-US" sz="2200" dirty="0">
                <a:solidFill>
                  <a:schemeClr val="accent3">
                    <a:lumMod val="25000"/>
                  </a:schemeClr>
                </a:solidFill>
                <a:latin typeface="Abadi"/>
              </a:rPr>
              <a:t>Payload Mass vs. Orbit Type</a:t>
            </a:r>
          </a:p>
          <a:p>
            <a:pPr>
              <a:lnSpc>
                <a:spcPct val="100000"/>
              </a:lnSpc>
              <a:spcBef>
                <a:spcPts val="1400"/>
              </a:spcBef>
            </a:pPr>
            <a:r>
              <a:rPr lang="en-US" sz="2200" dirty="0">
                <a:solidFill>
                  <a:schemeClr val="accent3">
                    <a:lumMod val="25000"/>
                  </a:schemeClr>
                </a:solidFill>
                <a:latin typeface="Abadi"/>
              </a:rPr>
              <a:t>Types of charts used included scatter plots and line charts for trend/correlation analysis. Also utilized bar charts to show relationships between categorized attributes and measured values</a:t>
            </a: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/05_SpaceX_EDA_Data_Visualization-SK.ipynb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p>
        </p:txBody>
      </p:sp>
      <p:sp>
        <p:nvSpPr>
          <p:cNvPr id="4" name="Slide Number Placeholder 3">
            <a:extLst>
              <a:ext uri="{FF2B5EF4-FFF2-40B4-BE49-F238E27FC236}">
                <a16:creationId xmlns:a16="http://schemas.microsoft.com/office/drawing/2014/main" id="{2C4E03D3-761E-7549-A4C6-7E585EBC4F01}"/>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11</a:t>
            </a:fld>
            <a:endParaRPr lang="en-US"/>
          </a:p>
        </p:txBody>
      </p:sp>
    </p:spTree>
    <p:extLst>
      <p:ext uri="{BB962C8B-B14F-4D97-AF65-F5344CB8AC3E}">
        <p14:creationId xmlns:p14="http://schemas.microsoft.com/office/powerpoint/2010/main" val="77997163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0"/>
            <a:ext cx="10339268" cy="5488663"/>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a:rPr>
              <a:t>Queries</a:t>
            </a:r>
            <a:br>
              <a:rPr lang="en-US" sz="2200" b="1" dirty="0">
                <a:solidFill>
                  <a:schemeClr val="accent3">
                    <a:lumMod val="25000"/>
                  </a:schemeClr>
                </a:solidFill>
                <a:latin typeface="Abadi"/>
              </a:rPr>
            </a:br>
            <a:endParaRPr lang="en-US" sz="2200" b="1" dirty="0">
              <a:solidFill>
                <a:schemeClr val="accent3">
                  <a:lumMod val="25000"/>
                </a:schemeClr>
              </a:solidFill>
              <a:latin typeface="Abadi"/>
            </a:endParaRPr>
          </a:p>
          <a:p>
            <a:pPr>
              <a:lnSpc>
                <a:spcPct val="100000"/>
              </a:lnSpc>
              <a:spcBef>
                <a:spcPts val="0"/>
              </a:spcBef>
            </a:pPr>
            <a:r>
              <a:rPr lang="en-US" sz="1800" dirty="0">
                <a:solidFill>
                  <a:schemeClr val="accent3">
                    <a:lumMod val="25000"/>
                  </a:schemeClr>
                </a:solidFill>
                <a:latin typeface="Abadi"/>
              </a:rPr>
              <a:t>Return list of launch sites named (unique, no duplicates)</a:t>
            </a:r>
          </a:p>
          <a:p>
            <a:pPr>
              <a:lnSpc>
                <a:spcPct val="100000"/>
              </a:lnSpc>
              <a:spcBef>
                <a:spcPts val="0"/>
              </a:spcBef>
            </a:pPr>
            <a:r>
              <a:rPr lang="en-US" sz="1800" dirty="0">
                <a:solidFill>
                  <a:schemeClr val="accent3">
                    <a:lumMod val="25000"/>
                  </a:schemeClr>
                </a:solidFill>
                <a:latin typeface="Abadi"/>
              </a:rPr>
              <a:t>Return five records where their launch site begins with ‘CCS’</a:t>
            </a:r>
          </a:p>
          <a:p>
            <a:pPr>
              <a:lnSpc>
                <a:spcPct val="100000"/>
              </a:lnSpc>
              <a:spcBef>
                <a:spcPts val="0"/>
              </a:spcBef>
            </a:pPr>
            <a:r>
              <a:rPr lang="en-US" sz="1800" dirty="0">
                <a:solidFill>
                  <a:schemeClr val="accent3">
                    <a:lumMod val="25000"/>
                  </a:schemeClr>
                </a:solidFill>
                <a:latin typeface="Abadi"/>
              </a:rPr>
              <a:t>Return the total sum of payload mass carried by boosters launched by NASA (CRS)</a:t>
            </a:r>
          </a:p>
          <a:p>
            <a:pPr>
              <a:lnSpc>
                <a:spcPct val="100000"/>
              </a:lnSpc>
              <a:spcBef>
                <a:spcPts val="0"/>
              </a:spcBef>
            </a:pPr>
            <a:r>
              <a:rPr lang="en-US" sz="1800" dirty="0">
                <a:solidFill>
                  <a:schemeClr val="accent3">
                    <a:lumMod val="25000"/>
                  </a:schemeClr>
                </a:solidFill>
                <a:latin typeface="Abadi"/>
              </a:rPr>
              <a:t>Return the average payload mass carried by booster version F9 v1.1</a:t>
            </a:r>
          </a:p>
          <a:p>
            <a:pPr>
              <a:lnSpc>
                <a:spcPct val="100000"/>
              </a:lnSpc>
              <a:spcBef>
                <a:spcPts val="0"/>
              </a:spcBef>
            </a:pPr>
            <a:r>
              <a:rPr lang="en-US" sz="1800" dirty="0">
                <a:solidFill>
                  <a:schemeClr val="accent3">
                    <a:lumMod val="25000"/>
                  </a:schemeClr>
                </a:solidFill>
                <a:latin typeface="Abadi"/>
              </a:rPr>
              <a:t>Return the date of the first successful landing on a ground pad</a:t>
            </a:r>
          </a:p>
          <a:p>
            <a:pPr>
              <a:lnSpc>
                <a:spcPct val="100000"/>
              </a:lnSpc>
              <a:spcBef>
                <a:spcPts val="0"/>
              </a:spcBef>
            </a:pPr>
            <a:r>
              <a:rPr lang="en-US" sz="1800" dirty="0">
                <a:solidFill>
                  <a:schemeClr val="accent3">
                    <a:lumMod val="25000"/>
                  </a:schemeClr>
                </a:solidFill>
                <a:latin typeface="Abadi"/>
              </a:rPr>
              <a:t>Return the list of boosters that had success landing with a drone ship and had a payload mass between 4,000 – 6,000 kg</a:t>
            </a:r>
          </a:p>
          <a:p>
            <a:pPr>
              <a:lnSpc>
                <a:spcPct val="100000"/>
              </a:lnSpc>
              <a:spcBef>
                <a:spcPts val="0"/>
              </a:spcBef>
            </a:pPr>
            <a:r>
              <a:rPr lang="en-US" sz="1800" dirty="0">
                <a:solidFill>
                  <a:schemeClr val="accent3">
                    <a:lumMod val="25000"/>
                  </a:schemeClr>
                </a:solidFill>
                <a:latin typeface="Abadi"/>
              </a:rPr>
              <a:t>Return the total number of launches by mission outcome</a:t>
            </a:r>
          </a:p>
          <a:p>
            <a:pPr>
              <a:lnSpc>
                <a:spcPct val="100000"/>
              </a:lnSpc>
              <a:spcBef>
                <a:spcPts val="0"/>
              </a:spcBef>
            </a:pPr>
            <a:r>
              <a:rPr lang="en-US" sz="1800" dirty="0">
                <a:solidFill>
                  <a:schemeClr val="accent3">
                    <a:lumMod val="25000"/>
                  </a:schemeClr>
                </a:solidFill>
                <a:latin typeface="Abadi"/>
              </a:rPr>
              <a:t>Return list of Booster versions that carried the largest payload mass</a:t>
            </a:r>
          </a:p>
          <a:p>
            <a:pPr>
              <a:lnSpc>
                <a:spcPct val="100000"/>
              </a:lnSpc>
              <a:spcBef>
                <a:spcPts val="0"/>
              </a:spcBef>
            </a:pPr>
            <a:r>
              <a:rPr lang="en-US" sz="1800" dirty="0">
                <a:solidFill>
                  <a:schemeClr val="accent3">
                    <a:lumMod val="25000"/>
                  </a:schemeClr>
                </a:solidFill>
                <a:latin typeface="Abadi"/>
              </a:rPr>
              <a:t>Return list of failed landing outcomes via drone ship, including their booster version, launch site, month and year of event</a:t>
            </a:r>
          </a:p>
          <a:p>
            <a:pPr>
              <a:lnSpc>
                <a:spcPct val="100000"/>
              </a:lnSpc>
              <a:spcBef>
                <a:spcPts val="0"/>
              </a:spcBef>
            </a:pPr>
            <a:r>
              <a:rPr lang="en-US" sz="1800" dirty="0">
                <a:solidFill>
                  <a:schemeClr val="accent3">
                    <a:lumMod val="25000"/>
                  </a:schemeClr>
                </a:solidFill>
                <a:latin typeface="Abadi"/>
              </a:rPr>
              <a:t>Return Count of landing outcomes between 04 June 2010 and 20 March 2020 in descending order</a:t>
            </a:r>
            <a:br>
              <a:rPr lang="en-US" sz="2200" dirty="0">
                <a:solidFill>
                  <a:schemeClr val="accent3">
                    <a:lumMod val="25000"/>
                  </a:schemeClr>
                </a:solidFill>
                <a:latin typeface="Abadi"/>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/04_SpaceX_EDA_SQL-SK.ipynb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p>
          <a:p>
            <a:endParaRPr lang="en-US" dirty="0"/>
          </a:p>
        </p:txBody>
      </p:sp>
      <p:sp>
        <p:nvSpPr>
          <p:cNvPr id="4" name="Slide Number Placeholder 3">
            <a:extLst>
              <a:ext uri="{FF2B5EF4-FFF2-40B4-BE49-F238E27FC236}">
                <a16:creationId xmlns:a16="http://schemas.microsoft.com/office/drawing/2014/main" id="{617B1B70-690D-5945-90C2-196E1304B45D}"/>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12</a:t>
            </a:fld>
            <a:endParaRPr lang="en-US"/>
          </a:p>
        </p:txBody>
      </p:sp>
    </p:spTree>
    <p:extLst>
      <p:ext uri="{BB962C8B-B14F-4D97-AF65-F5344CB8AC3E}">
        <p14:creationId xmlns:p14="http://schemas.microsoft.com/office/powerpoint/2010/main" val="157872635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markers to indicate the locations of the launch sites. Utilized popup labels, red circles to identify target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Added colored markers for successful (green) and unsuccessful (red) launches for each site. This assisted in visualizing the success rate at each launch site reviewed</a:t>
            </a:r>
          </a:p>
          <a:p>
            <a:pPr>
              <a:lnSpc>
                <a:spcPct val="100000"/>
              </a:lnSpc>
              <a:spcBef>
                <a:spcPts val="1400"/>
              </a:spcBef>
            </a:pPr>
            <a:r>
              <a:rPr lang="en-US" sz="2200" dirty="0">
                <a:solidFill>
                  <a:schemeClr val="accent3">
                    <a:lumMod val="25000"/>
                  </a:schemeClr>
                </a:solidFill>
                <a:latin typeface="Abadi" panose="020B0604020104020204" pitchFamily="34" charset="0"/>
              </a:rPr>
              <a:t>Also added in colored lines to visualize distance between launch site CCAFS SLC-40 and nearest highway, railway, city, and coastline proximities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/06_SpaceX_Interactive_Visual_Analytics_Folium-SK.ipynb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p>
          <a:p>
            <a:endParaRPr lang="en-US" dirty="0"/>
          </a:p>
        </p:txBody>
      </p:sp>
      <p:sp>
        <p:nvSpPr>
          <p:cNvPr id="4" name="Slide Number Placeholder 3">
            <a:extLst>
              <a:ext uri="{FF2B5EF4-FFF2-40B4-BE49-F238E27FC236}">
                <a16:creationId xmlns:a16="http://schemas.microsoft.com/office/drawing/2014/main" id="{9ADB26FF-76AA-124F-92D8-C93C45D216A8}"/>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13</a:t>
            </a:fld>
            <a:endParaRPr lang="en-US"/>
          </a:p>
        </p:txBody>
      </p:sp>
    </p:spTree>
    <p:extLst>
      <p:ext uri="{BB962C8B-B14F-4D97-AF65-F5344CB8AC3E}">
        <p14:creationId xmlns:p14="http://schemas.microsoft.com/office/powerpoint/2010/main" val="14811431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Build a Dashboard with </a:t>
            </a:r>
            <a:r>
              <a:rPr kumimoji="0" lang="en-US" sz="4000" b="0" i="0" u="none" strike="noStrike" kern="1200" cap="none" spc="0" normalizeH="0" baseline="0" noProof="0" dirty="0" err="1">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Plotly</a:t>
            </a: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interactive Pie and Scatter Plot dashboard. </a:t>
            </a:r>
          </a:p>
          <a:p>
            <a:pPr>
              <a:lnSpc>
                <a:spcPct val="100000"/>
              </a:lnSpc>
              <a:spcBef>
                <a:spcPts val="1400"/>
              </a:spcBef>
            </a:pPr>
            <a:r>
              <a:rPr lang="en-US" sz="2200" dirty="0">
                <a:solidFill>
                  <a:schemeClr val="accent3">
                    <a:lumMod val="25000"/>
                  </a:schemeClr>
                </a:solidFill>
                <a:latin typeface="Abadi" panose="020B0604020104020204" pitchFamily="34" charset="0"/>
              </a:rPr>
              <a:t>Visuals via the Pie chart can be seen for all sites and individually from a drop-down selection. </a:t>
            </a:r>
          </a:p>
          <a:p>
            <a:pPr>
              <a:lnSpc>
                <a:spcPct val="100000"/>
              </a:lnSpc>
              <a:spcBef>
                <a:spcPts val="1400"/>
              </a:spcBef>
            </a:pPr>
            <a:r>
              <a:rPr lang="en-US" sz="2200" dirty="0">
                <a:solidFill>
                  <a:schemeClr val="accent3">
                    <a:lumMod val="25000"/>
                  </a:schemeClr>
                </a:solidFill>
                <a:latin typeface="Abadi" panose="020B0604020104020204" pitchFamily="34" charset="0"/>
              </a:rPr>
              <a:t>Visuals via the Scatter Plot chart can be seen for all payload sizes or customized for a range via a slider scale.</a:t>
            </a:r>
          </a:p>
          <a:p>
            <a:pPr>
              <a:lnSpc>
                <a:spcPct val="100000"/>
              </a:lnSpc>
              <a:spcBef>
                <a:spcPts val="1400"/>
              </a:spcBef>
            </a:pPr>
            <a:r>
              <a:rPr lang="en-US" sz="2200" dirty="0">
                <a:solidFill>
                  <a:schemeClr val="accent3">
                    <a:lumMod val="25000"/>
                  </a:schemeClr>
                </a:solidFill>
                <a:latin typeface="Abadi" panose="020B0604020104020204" pitchFamily="34" charset="0"/>
              </a:rPr>
              <a:t>These visuals show the success rate of launch outcomes for sites, among peers and individually. They also show the launch outcomes per site based on payload size.</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Supporting GitHub hosted Python file:</a:t>
            </a:r>
            <a:br>
              <a:rPr lang="en-US" sz="1700" dirty="0">
                <a:solidFill>
                  <a:schemeClr val="accent3">
                    <a:lumMod val="25000"/>
                  </a:schemeClr>
                </a:solidFill>
                <a:latin typeface="Abadi" panose="020B0604020104020204" pitchFamily="34" charset="0"/>
              </a:rPr>
            </a:br>
            <a:r>
              <a:rPr lang="en-US" sz="1700" dirty="0">
                <a:hlinkClick r:id="rId3"/>
              </a:rPr>
              <a:t>Coursera_Capstone/07_SpaceX_Interactive_Visual_Analytics_Plotly-SK.py at main · </a:t>
            </a:r>
            <a:r>
              <a:rPr lang="en-US" sz="1700" dirty="0" err="1">
                <a:hlinkClick r:id="rId3"/>
              </a:rPr>
              <a:t>skennedybda</a:t>
            </a:r>
            <a:r>
              <a:rPr lang="en-US" sz="1700" dirty="0">
                <a:hlinkClick r:id="rId3"/>
              </a:rPr>
              <a:t>/</a:t>
            </a:r>
            <a:r>
              <a:rPr lang="en-US" sz="1700" dirty="0" err="1">
                <a:hlinkClick r:id="rId3"/>
              </a:rPr>
              <a:t>Coursera_Capstone</a:t>
            </a:r>
            <a:r>
              <a:rPr lang="en-US" sz="1700" dirty="0">
                <a:hlinkClick r:id="rId3"/>
              </a:rPr>
              <a:t> (github.com)</a:t>
            </a:r>
            <a:endParaRPr lang="en-US" sz="1700" dirty="0"/>
          </a:p>
        </p:txBody>
      </p:sp>
      <p:sp>
        <p:nvSpPr>
          <p:cNvPr id="4" name="Slide Number Placeholder 3">
            <a:extLst>
              <a:ext uri="{FF2B5EF4-FFF2-40B4-BE49-F238E27FC236}">
                <a16:creationId xmlns:a16="http://schemas.microsoft.com/office/drawing/2014/main" id="{9ADB26FF-76AA-124F-92D8-C93C45D216A8}"/>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14</a:t>
            </a:fld>
            <a:endParaRPr lang="en-US"/>
          </a:p>
        </p:txBody>
      </p:sp>
    </p:spTree>
    <p:extLst>
      <p:ext uri="{BB962C8B-B14F-4D97-AF65-F5344CB8AC3E}">
        <p14:creationId xmlns:p14="http://schemas.microsoft.com/office/powerpoint/2010/main" val="33453277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43733" cy="4351338"/>
          </a:xfrm>
          <a:prstGeom prst="rect">
            <a:avLst/>
          </a:prstGeom>
        </p:spPr>
        <p:txBody>
          <a:bodyPr>
            <a:normAutofit fontScale="70000" lnSpcReduction="20000"/>
          </a:bodyPr>
          <a:lstStyle/>
          <a:p>
            <a:pPr>
              <a:lnSpc>
                <a:spcPct val="100000"/>
              </a:lnSpc>
              <a:spcBef>
                <a:spcPts val="1400"/>
              </a:spcBef>
            </a:pPr>
            <a:r>
              <a:rPr lang="en-US" sz="2500" dirty="0">
                <a:solidFill>
                  <a:schemeClr val="accent3">
                    <a:lumMod val="25000"/>
                  </a:schemeClr>
                </a:solidFill>
                <a:latin typeface="Abadi" panose="020B0604020104020204" pitchFamily="34" charset="0"/>
              </a:rPr>
              <a:t>Created a NumPy array from the dataset’s Class column</a:t>
            </a:r>
          </a:p>
          <a:p>
            <a:pPr>
              <a:lnSpc>
                <a:spcPct val="100000"/>
              </a:lnSpc>
              <a:spcBef>
                <a:spcPts val="1400"/>
              </a:spcBef>
            </a:pPr>
            <a:r>
              <a:rPr lang="en-US" sz="2500" dirty="0">
                <a:solidFill>
                  <a:schemeClr val="accent3">
                    <a:lumMod val="25000"/>
                  </a:schemeClr>
                </a:solidFill>
                <a:latin typeface="Abadi" panose="020B0604020104020204" pitchFamily="34" charset="0"/>
              </a:rPr>
              <a:t>Standardized the dataset with </a:t>
            </a:r>
            <a:r>
              <a:rPr lang="en-US" sz="2500" dirty="0" err="1">
                <a:solidFill>
                  <a:schemeClr val="accent3">
                    <a:lumMod val="25000"/>
                  </a:schemeClr>
                </a:solidFill>
                <a:latin typeface="Abadi" panose="020B0604020104020204" pitchFamily="34" charset="0"/>
              </a:rPr>
              <a:t>StandardScaler</a:t>
            </a:r>
            <a:r>
              <a:rPr lang="en-US" sz="2500" dirty="0">
                <a:solidFill>
                  <a:schemeClr val="accent3">
                    <a:lumMod val="25000"/>
                  </a:schemeClr>
                </a:solidFill>
                <a:latin typeface="Abadi" panose="020B0604020104020204" pitchFamily="34" charset="0"/>
              </a:rPr>
              <a:t> to fit and transform the data</a:t>
            </a:r>
          </a:p>
          <a:p>
            <a:pPr>
              <a:lnSpc>
                <a:spcPct val="100000"/>
              </a:lnSpc>
              <a:spcBef>
                <a:spcPts val="1400"/>
              </a:spcBef>
            </a:pPr>
            <a:r>
              <a:rPr lang="en-US" sz="2500" dirty="0">
                <a:solidFill>
                  <a:schemeClr val="accent3">
                    <a:lumMod val="25000"/>
                  </a:schemeClr>
                </a:solidFill>
                <a:latin typeface="Abadi" panose="020B0604020104020204" pitchFamily="34" charset="0"/>
              </a:rPr>
              <a:t>Split the data to create a Training data set</a:t>
            </a:r>
          </a:p>
          <a:p>
            <a:pPr>
              <a:lnSpc>
                <a:spcPct val="100000"/>
              </a:lnSpc>
              <a:spcBef>
                <a:spcPts val="1400"/>
              </a:spcBef>
            </a:pPr>
            <a:r>
              <a:rPr lang="en-US" sz="2500" dirty="0">
                <a:solidFill>
                  <a:schemeClr val="accent3">
                    <a:lumMod val="25000"/>
                  </a:schemeClr>
                </a:solidFill>
                <a:latin typeface="Abadi" panose="020B0604020104020204" pitchFamily="34" charset="0"/>
              </a:rPr>
              <a:t>Created and Applied a </a:t>
            </a:r>
            <a:r>
              <a:rPr lang="en-US" sz="2500" dirty="0" err="1">
                <a:solidFill>
                  <a:schemeClr val="accent3">
                    <a:lumMod val="25000"/>
                  </a:schemeClr>
                </a:solidFill>
                <a:latin typeface="Abadi" panose="020B0604020104020204" pitchFamily="34" charset="0"/>
              </a:rPr>
              <a:t>GridSearchCV</a:t>
            </a:r>
            <a:r>
              <a:rPr lang="en-US" sz="2500" dirty="0">
                <a:solidFill>
                  <a:schemeClr val="accent3">
                    <a:lumMod val="25000"/>
                  </a:schemeClr>
                </a:solidFill>
                <a:latin typeface="Abadi" panose="020B0604020104020204" pitchFamily="34" charset="0"/>
              </a:rPr>
              <a:t> object on four different classification methods.</a:t>
            </a:r>
          </a:p>
          <a:p>
            <a:pPr lvl="1">
              <a:lnSpc>
                <a:spcPct val="100000"/>
              </a:lnSpc>
              <a:spcBef>
                <a:spcPts val="1400"/>
              </a:spcBef>
            </a:pPr>
            <a:r>
              <a:rPr lang="en-US" sz="2500" dirty="0">
                <a:solidFill>
                  <a:schemeClr val="accent3">
                    <a:lumMod val="25000"/>
                  </a:schemeClr>
                </a:solidFill>
                <a:latin typeface="Abadi" panose="020B0604020104020204" pitchFamily="34" charset="0"/>
              </a:rPr>
              <a:t>Logistic regression, Support </a:t>
            </a:r>
            <a:r>
              <a:rPr lang="en-US" sz="2500" dirty="0" err="1">
                <a:solidFill>
                  <a:schemeClr val="accent3">
                    <a:lumMod val="25000"/>
                  </a:schemeClr>
                </a:solidFill>
                <a:latin typeface="Abadi" panose="020B0604020104020204" pitchFamily="34" charset="0"/>
              </a:rPr>
              <a:t>Vect</a:t>
            </a:r>
            <a:r>
              <a:rPr lang="en-US" sz="2500" dirty="0">
                <a:solidFill>
                  <a:schemeClr val="accent3">
                    <a:lumMod val="25000"/>
                  </a:schemeClr>
                </a:solidFill>
                <a:latin typeface="Abadi" panose="020B0604020104020204" pitchFamily="34" charset="0"/>
              </a:rPr>
              <a:t> Machine (SVC), Decision Tree, and K-Nearest Neighbor</a:t>
            </a:r>
          </a:p>
          <a:p>
            <a:pPr>
              <a:lnSpc>
                <a:spcPct val="100000"/>
              </a:lnSpc>
              <a:spcBef>
                <a:spcPts val="1400"/>
              </a:spcBef>
            </a:pPr>
            <a:r>
              <a:rPr lang="en-US" sz="2500" dirty="0">
                <a:solidFill>
                  <a:schemeClr val="accent3">
                    <a:lumMod val="25000"/>
                  </a:schemeClr>
                </a:solidFill>
                <a:latin typeface="Abadi" panose="020B0604020104020204" pitchFamily="34" charset="0"/>
              </a:rPr>
              <a:t>Calculated the accuracy of each model on using the Training data</a:t>
            </a:r>
          </a:p>
          <a:p>
            <a:pPr>
              <a:lnSpc>
                <a:spcPct val="100000"/>
              </a:lnSpc>
              <a:spcBef>
                <a:spcPts val="1400"/>
              </a:spcBef>
            </a:pPr>
            <a:r>
              <a:rPr lang="en-US" sz="2500" dirty="0">
                <a:solidFill>
                  <a:schemeClr val="accent3">
                    <a:lumMod val="25000"/>
                  </a:schemeClr>
                </a:solidFill>
                <a:latin typeface="Abadi" panose="020B0604020104020204" pitchFamily="34" charset="0"/>
              </a:rPr>
              <a:t>Accessed the confusion matric of all models</a:t>
            </a:r>
          </a:p>
          <a:p>
            <a:pPr>
              <a:lnSpc>
                <a:spcPct val="100000"/>
              </a:lnSpc>
              <a:spcBef>
                <a:spcPts val="1400"/>
              </a:spcBef>
            </a:pPr>
            <a:r>
              <a:rPr lang="en-US" sz="2500" dirty="0">
                <a:solidFill>
                  <a:schemeClr val="accent3">
                    <a:lumMod val="25000"/>
                  </a:schemeClr>
                </a:solidFill>
                <a:latin typeface="Abadi" panose="020B0604020104020204" pitchFamily="34" charset="0"/>
              </a:rPr>
              <a:t>Identified the best model by analyzing the calculated Jaccard score, F1 score, and Accuracy statistics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300" dirty="0">
                <a:solidFill>
                  <a:schemeClr val="accent3">
                    <a:lumMod val="25000"/>
                  </a:schemeClr>
                </a:solidFill>
                <a:latin typeface="Abadi" panose="020B0604020104020204" pitchFamily="34" charset="0"/>
              </a:rPr>
              <a:t>Supporting GitHub hosted notebook: </a:t>
            </a:r>
            <a:br>
              <a:rPr lang="en-US" sz="2300" dirty="0">
                <a:solidFill>
                  <a:schemeClr val="accent3">
                    <a:lumMod val="25000"/>
                  </a:schemeClr>
                </a:solidFill>
                <a:latin typeface="Abadi" panose="020B0604020104020204" pitchFamily="34" charset="0"/>
              </a:rPr>
            </a:br>
            <a:r>
              <a:rPr lang="en-US" sz="2300" dirty="0" err="1">
                <a:hlinkClick r:id="rId3"/>
              </a:rPr>
              <a:t>Coursera_Capstone</a:t>
            </a:r>
            <a:r>
              <a:rPr lang="en-US" sz="2300" dirty="0">
                <a:hlinkClick r:id="rId3"/>
              </a:rPr>
              <a:t>/08_SpaceX_Predictive_Analytics.ipynb-SK.ipynb at main · </a:t>
            </a:r>
            <a:r>
              <a:rPr lang="en-US" sz="2300" dirty="0" err="1">
                <a:hlinkClick r:id="rId3"/>
              </a:rPr>
              <a:t>skennedybda</a:t>
            </a:r>
            <a:r>
              <a:rPr lang="en-US" sz="2300" dirty="0">
                <a:hlinkClick r:id="rId3"/>
              </a:rPr>
              <a:t>/</a:t>
            </a:r>
            <a:r>
              <a:rPr lang="en-US" sz="2300" dirty="0" err="1">
                <a:hlinkClick r:id="rId3"/>
              </a:rPr>
              <a:t>Coursera_Capstone</a:t>
            </a:r>
            <a:r>
              <a:rPr lang="en-US" sz="2300" dirty="0">
                <a:hlinkClick r:id="rId3"/>
              </a:rPr>
              <a:t> (github.com)</a:t>
            </a:r>
            <a:endParaRPr lang="en-US" sz="2300" dirty="0"/>
          </a:p>
        </p:txBody>
      </p:sp>
      <p:sp>
        <p:nvSpPr>
          <p:cNvPr id="4" name="Slide Number Placeholder 3">
            <a:extLst>
              <a:ext uri="{FF2B5EF4-FFF2-40B4-BE49-F238E27FC236}">
                <a16:creationId xmlns:a16="http://schemas.microsoft.com/office/drawing/2014/main" id="{8F1B08F2-C4AD-A440-BB78-A0625E28887A}"/>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15</a:t>
            </a:fld>
            <a:endParaRPr lang="en-US"/>
          </a:p>
        </p:txBody>
      </p:sp>
    </p:spTree>
    <p:extLst>
      <p:ext uri="{BB962C8B-B14F-4D97-AF65-F5344CB8AC3E}">
        <p14:creationId xmlns:p14="http://schemas.microsoft.com/office/powerpoint/2010/main" val="181371124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73200"/>
            <a:ext cx="6337597" cy="48461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of rocket launches improved with more attempts, even with higher payloads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KSC LC-39A had the highest success rate among its peers</a:t>
            </a:r>
          </a:p>
          <a:p>
            <a:pPr>
              <a:lnSpc>
                <a:spcPct val="100000"/>
              </a:lnSpc>
              <a:spcBef>
                <a:spcPts val="1400"/>
              </a:spcBef>
            </a:pPr>
            <a:r>
              <a:rPr lang="en-US" sz="2200" dirty="0">
                <a:solidFill>
                  <a:schemeClr val="accent3">
                    <a:lumMod val="25000"/>
                  </a:schemeClr>
                </a:solidFill>
                <a:latin typeface="Abadi" panose="020B0604020104020204" pitchFamily="34" charset="0"/>
              </a:rPr>
              <a:t>Orbit types ES-LI, GEO, HEO, and SSO most successful with 100% success rate.</a:t>
            </a:r>
          </a:p>
          <a:p>
            <a:pPr lvl="1">
              <a:lnSpc>
                <a:spcPct val="100000"/>
              </a:lnSpc>
              <a:spcBef>
                <a:spcPts val="1400"/>
              </a:spcBef>
            </a:pPr>
            <a:r>
              <a:rPr lang="en-US" sz="2200" dirty="0">
                <a:solidFill>
                  <a:schemeClr val="accent3">
                    <a:lumMod val="25000"/>
                  </a:schemeClr>
                </a:solidFill>
                <a:latin typeface="Abadi" panose="020B0604020104020204" pitchFamily="34" charset="0"/>
              </a:rPr>
              <a:t>But these require additional launch data and analysis due to Orbit types ISS and GTO being the most widely used in launch attempts limiting launches for the above mentioned</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model was the best predictive model for the dataset utilized</a:t>
            </a:r>
          </a:p>
          <a:p>
            <a:pPr>
              <a:lnSpc>
                <a:spcPct val="100000"/>
              </a:lnSpc>
              <a:spcBef>
                <a:spcPts val="1400"/>
              </a:spcBef>
            </a:pPr>
            <a:r>
              <a:rPr lang="en-US" sz="2200" dirty="0">
                <a:solidFill>
                  <a:schemeClr val="accent3">
                    <a:lumMod val="25000"/>
                  </a:schemeClr>
                </a:solidFill>
                <a:latin typeface="Abadi" panose="020B0604020104020204" pitchFamily="34" charset="0"/>
              </a:rPr>
              <a:t>All predictive models analyzed returned the same level of accuracy, positively at 83.33%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3" name="TextBox 2">
            <a:extLst>
              <a:ext uri="{FF2B5EF4-FFF2-40B4-BE49-F238E27FC236}">
                <a16:creationId xmlns:a16="http://schemas.microsoft.com/office/drawing/2014/main" id="{43ED3E2A-9240-C992-96AB-2566CAA5BF7A}"/>
              </a:ext>
            </a:extLst>
          </p:cNvPr>
          <p:cNvSpPr txBox="1"/>
          <p:nvPr/>
        </p:nvSpPr>
        <p:spPr>
          <a:xfrm>
            <a:off x="7069540" y="1473200"/>
            <a:ext cx="4693232" cy="369332"/>
          </a:xfrm>
          <a:prstGeom prst="rect">
            <a:avLst/>
          </a:prstGeom>
          <a:noFill/>
        </p:spPr>
        <p:txBody>
          <a:bodyPr wrap="square">
            <a:spAutoFit/>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Interactive analytics demo in screenshots</a:t>
            </a:r>
          </a:p>
        </p:txBody>
      </p:sp>
      <p:pic>
        <p:nvPicPr>
          <p:cNvPr id="6" name="Picture 5" descr="Pie Chart showing success rate of all launch sites with an interactive drop down site selection.">
            <a:extLst>
              <a:ext uri="{FF2B5EF4-FFF2-40B4-BE49-F238E27FC236}">
                <a16:creationId xmlns:a16="http://schemas.microsoft.com/office/drawing/2014/main" id="{3F7A26C1-0282-BA85-F343-550D79BA0178}"/>
              </a:ext>
            </a:extLst>
          </p:cNvPr>
          <p:cNvPicPr>
            <a:picLocks noChangeAspect="1"/>
          </p:cNvPicPr>
          <p:nvPr/>
        </p:nvPicPr>
        <p:blipFill>
          <a:blip r:embed="rId4"/>
          <a:stretch>
            <a:fillRect/>
          </a:stretch>
        </p:blipFill>
        <p:spPr>
          <a:xfrm>
            <a:off x="7178722" y="1881089"/>
            <a:ext cx="4202318" cy="2665873"/>
          </a:xfrm>
          <a:prstGeom prst="rect">
            <a:avLst/>
          </a:prstGeom>
        </p:spPr>
      </p:pic>
      <p:pic>
        <p:nvPicPr>
          <p:cNvPr id="10" name="Picture 9" descr="Scatter plot showing launch outcomes per site for different sizes of payload, along with an interactive payload mass value sliding selector.">
            <a:extLst>
              <a:ext uri="{FF2B5EF4-FFF2-40B4-BE49-F238E27FC236}">
                <a16:creationId xmlns:a16="http://schemas.microsoft.com/office/drawing/2014/main" id="{3DAF14A9-33BE-5926-DF3E-DC93DEC8C382}"/>
              </a:ext>
            </a:extLst>
          </p:cNvPr>
          <p:cNvPicPr>
            <a:picLocks noChangeAspect="1"/>
          </p:cNvPicPr>
          <p:nvPr/>
        </p:nvPicPr>
        <p:blipFill rotWithShape="1">
          <a:blip r:embed="rId5"/>
          <a:srcRect t="22053"/>
          <a:stretch/>
        </p:blipFill>
        <p:spPr>
          <a:xfrm>
            <a:off x="7178721" y="4380931"/>
            <a:ext cx="4202319" cy="1938419"/>
          </a:xfrm>
          <a:prstGeom prst="rect">
            <a:avLst/>
          </a:prstGeom>
        </p:spPr>
      </p:pic>
      <p:sp>
        <p:nvSpPr>
          <p:cNvPr id="4" name="Slide Number Placeholder 3">
            <a:extLst>
              <a:ext uri="{FF2B5EF4-FFF2-40B4-BE49-F238E27FC236}">
                <a16:creationId xmlns:a16="http://schemas.microsoft.com/office/drawing/2014/main" id="{3D45C363-925C-9E48-86B0-27D7D36E50D6}"/>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16</a:t>
            </a:fld>
            <a:endParaRPr lang="en-US"/>
          </a:p>
        </p:txBody>
      </p:sp>
    </p:spTree>
    <p:extLst>
      <p:ext uri="{BB962C8B-B14F-4D97-AF65-F5344CB8AC3E}">
        <p14:creationId xmlns:p14="http://schemas.microsoft.com/office/powerpoint/2010/main" val="32100896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Flight Number vs. Launch Site</a:t>
            </a:r>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It was found that generally more successful launches were seen when launch sites had higher numbers of flights</a:t>
            </a:r>
          </a:p>
          <a:p>
            <a:pPr>
              <a:spcBef>
                <a:spcPts val="1400"/>
              </a:spcBef>
            </a:pPr>
            <a:r>
              <a:rPr lang="en-US" sz="1800" dirty="0"/>
              <a:t>Additionally, it is observed that a higher concentration of successful launches occurred during the later end of launch attempts per site. </a:t>
            </a:r>
          </a:p>
          <a:p>
            <a:pPr>
              <a:spcBef>
                <a:spcPts val="1400"/>
              </a:spcBef>
            </a:pPr>
            <a:endParaRPr lang="en-US" sz="1800" dirty="0"/>
          </a:p>
          <a:p>
            <a:pPr>
              <a:spcBef>
                <a:spcPts val="1400"/>
              </a:spcBef>
            </a:pPr>
            <a:r>
              <a:rPr lang="en-US" sz="1800" dirty="0"/>
              <a:t>In this chart Success = 1 via Class</a:t>
            </a:r>
          </a:p>
        </p:txBody>
      </p:sp>
      <p:sp>
        <p:nvSpPr>
          <p:cNvPr id="30"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A53B34-C5A3-EBD0-DA33-FAD826D1EF7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87738" y="758852"/>
            <a:ext cx="5628018" cy="5107426"/>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noGrp="1"/>
          </p:cNvSpPr>
          <p:nvPr>
            <p:ph type="title" idx="4294967295"/>
          </p:nvPr>
        </p:nvSpPr>
        <p:spPr>
          <a:xfrm>
            <a:off x="645064" y="525982"/>
            <a:ext cx="4282984"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Payload vs. </a:t>
            </a:r>
            <a:b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b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Site</a:t>
            </a:r>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A3C0B682-BFD1-879F-1512-42A304BF3848}"/>
              </a:ext>
              <a:ext uri="{C183D7F6-B498-43B3-948B-1728B52AA6E4}">
                <adec:decorative xmlns:adec="http://schemas.microsoft.com/office/drawing/2017/decorative" val="0"/>
              </a:ext>
            </a:extLst>
          </p:cNvPr>
          <p:cNvSpPr txBox="1">
            <a:spLocks/>
          </p:cNvSpPr>
          <p:nvPr/>
        </p:nvSpPr>
        <p:spPr>
          <a:xfrm>
            <a:off x="616531" y="2029634"/>
            <a:ext cx="4282984" cy="35119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t>On observation, higher payload launches resulted in a higher success rate. </a:t>
            </a:r>
          </a:p>
          <a:p>
            <a:pPr>
              <a:spcBef>
                <a:spcPts val="1400"/>
              </a:spcBef>
            </a:pPr>
            <a:r>
              <a:rPr lang="en-US" sz="1800" dirty="0"/>
              <a:t>A majority of launches greater than 9,000 kg were successful.</a:t>
            </a:r>
          </a:p>
          <a:p>
            <a:pPr>
              <a:spcBef>
                <a:spcPts val="1400"/>
              </a:spcBef>
            </a:pPr>
            <a:r>
              <a:rPr lang="en-US" sz="1800" dirty="0"/>
              <a:t>Launch site VAFB SLC 4E did not launch a payload greater than 10,000 kg, suggesting a capacity limit for the site</a:t>
            </a:r>
            <a:br>
              <a:rPr lang="en-US" sz="1800" dirty="0"/>
            </a:br>
            <a:endParaRPr lang="en-US" sz="1800" dirty="0"/>
          </a:p>
          <a:p>
            <a:pPr>
              <a:spcBef>
                <a:spcPts val="1400"/>
              </a:spcBef>
            </a:pPr>
            <a:r>
              <a:rPr lang="en-US" sz="1800" dirty="0"/>
              <a:t>In this chart Success = 1 via Class</a:t>
            </a:r>
          </a:p>
        </p:txBody>
      </p:sp>
      <p:pic>
        <p:nvPicPr>
          <p:cNvPr id="8" name="Picture 7">
            <a:extLst>
              <a:ext uri="{FF2B5EF4-FFF2-40B4-BE49-F238E27FC236}">
                <a16:creationId xmlns:a16="http://schemas.microsoft.com/office/drawing/2014/main" id="{1E59D37C-FC50-85F3-9A7B-832E1968B84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72480" y="1635761"/>
            <a:ext cx="5895778" cy="3078480"/>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4" name="Slide Number Placeholder 3">
            <a:extLst>
              <a:ext uri="{FF2B5EF4-FFF2-40B4-BE49-F238E27FC236}">
                <a16:creationId xmlns:a16="http://schemas.microsoft.com/office/drawing/2014/main" id="{E2403FD9-22AB-4833-9FE0-E1E67C96862D}"/>
              </a:ext>
              <a:ext uri="{C183D7F6-B498-43B3-948B-1728B52AA6E4}">
                <adec:decorative xmlns:adec="http://schemas.microsoft.com/office/drawing/2017/decorative" val="1"/>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Tree>
    <p:extLst>
      <p:ext uri="{BB962C8B-B14F-4D97-AF65-F5344CB8AC3E}">
        <p14:creationId xmlns:p14="http://schemas.microsoft.com/office/powerpoint/2010/main" val="72403803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Success Rate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Success Rate of 100% included Orbit Types of ES-L1, GEO, HEO, SSO</a:t>
            </a:r>
          </a:p>
          <a:p>
            <a:pPr>
              <a:spcBef>
                <a:spcPts val="1400"/>
              </a:spcBef>
            </a:pPr>
            <a:r>
              <a:rPr lang="en-US" sz="1800" dirty="0"/>
              <a:t>Success Rate of 50 – 90% included GTO, ISS, LEO, MEO, PO</a:t>
            </a:r>
          </a:p>
          <a:p>
            <a:pPr>
              <a:spcBef>
                <a:spcPts val="1400"/>
              </a:spcBef>
            </a:pPr>
            <a:r>
              <a:rPr lang="en-US" sz="1800" dirty="0"/>
              <a:t>Orbit Type of SO did not have a successful launch</a:t>
            </a:r>
          </a:p>
          <a:p>
            <a:pPr marL="0" indent="0">
              <a:spcBef>
                <a:spcPts val="1400"/>
              </a:spcBef>
              <a:buNone/>
            </a:pPr>
            <a:endParaRPr lang="en-US" sz="1800" dirty="0"/>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45DF545-E020-CCC6-58F7-5B3F2CB6CC9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47845" y="738431"/>
            <a:ext cx="5878677" cy="5151524"/>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Flight Number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E836C006-24BA-8DC8-B2C7-BBA5F09A80B9}"/>
              </a:ext>
            </a:extLst>
          </p:cNvPr>
          <p:cNvSpPr txBox="1">
            <a:spLocks/>
          </p:cNvSpPr>
          <p:nvPr/>
        </p:nvSpPr>
        <p:spPr>
          <a:xfrm>
            <a:off x="616531" y="2029634"/>
            <a:ext cx="4282984" cy="3511943"/>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t>Viewing orbit type launch outcome by flight number shows that some orbit types were not tested as thoroughly as others. </a:t>
            </a:r>
          </a:p>
          <a:p>
            <a:pPr>
              <a:spcBef>
                <a:spcPts val="1400"/>
              </a:spcBef>
            </a:pPr>
            <a:r>
              <a:rPr lang="en-US" sz="1800" dirty="0"/>
              <a:t>This is particularly seen in orbit types GEO and SO where each only had one launch attempt. </a:t>
            </a:r>
            <a:br>
              <a:rPr lang="en-US" sz="1800" dirty="0"/>
            </a:br>
            <a:br>
              <a:rPr lang="en-US" sz="1800" dirty="0"/>
            </a:br>
            <a:r>
              <a:rPr lang="en-US" sz="1800" dirty="0"/>
              <a:t>This leads belief that there is not enough evidence to consider either orbit types as successful / inferior to other orbit types respectfully.</a:t>
            </a:r>
          </a:p>
          <a:p>
            <a:pPr>
              <a:spcBef>
                <a:spcPts val="1400"/>
              </a:spcBef>
            </a:pPr>
            <a:r>
              <a:rPr lang="en-US" sz="1800" dirty="0"/>
              <a:t>Majority of launches utilized orbit types IS or GTO</a:t>
            </a:r>
          </a:p>
          <a:p>
            <a:pPr>
              <a:spcBef>
                <a:spcPts val="1400"/>
              </a:spcBef>
            </a:pPr>
            <a:r>
              <a:rPr lang="en-US" sz="1800" dirty="0"/>
              <a:t>In this chart Success = 1 via Class</a:t>
            </a:r>
          </a:p>
        </p:txBody>
      </p:sp>
      <p:pic>
        <p:nvPicPr>
          <p:cNvPr id="6" name="Picture 5">
            <a:extLst>
              <a:ext uri="{FF2B5EF4-FFF2-40B4-BE49-F238E27FC236}">
                <a16:creationId xmlns:a16="http://schemas.microsoft.com/office/drawing/2014/main" id="{6C634F37-DD8F-A2D1-EF4D-6F73F173CA1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07245" y="1493520"/>
            <a:ext cx="5708511" cy="3657600"/>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noGrp="1"/>
          </p:cNvSpPr>
          <p:nvPr>
            <p:ph type="title" idx="4294967295"/>
          </p:nvPr>
        </p:nvSpPr>
        <p:spPr>
          <a:xfrm>
            <a:off x="645064" y="525982"/>
            <a:ext cx="4741496"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Payload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A79A2DE1-FECC-3A81-B67C-D533986AC1B0}"/>
              </a:ext>
            </a:extLst>
          </p:cNvPr>
          <p:cNvSpPr txBox="1">
            <a:spLocks/>
          </p:cNvSpPr>
          <p:nvPr/>
        </p:nvSpPr>
        <p:spPr>
          <a:xfrm>
            <a:off x="616530" y="2029634"/>
            <a:ext cx="4770029" cy="3511943"/>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t>Orbit Type VLEO was exclusively used for the highest payload launch attempts </a:t>
            </a:r>
            <a:br>
              <a:rPr lang="en-US" sz="1800" dirty="0"/>
            </a:br>
            <a:r>
              <a:rPr lang="en-US" sz="1800" dirty="0"/>
              <a:t>(above 13,000 kg)</a:t>
            </a:r>
          </a:p>
          <a:p>
            <a:pPr>
              <a:spcBef>
                <a:spcPts val="1400"/>
              </a:spcBef>
            </a:pPr>
            <a:r>
              <a:rPr lang="en-US" sz="1800" dirty="0"/>
              <a:t>Majority of launch attempts utilized ISS or GTO, with observance that launch attempts concentrated within the 2,000 – 7,000 kg payload range.</a:t>
            </a:r>
            <a:br>
              <a:rPr lang="en-US" sz="1800" dirty="0"/>
            </a:br>
            <a:br>
              <a:rPr lang="en-US" sz="1800" dirty="0"/>
            </a:br>
            <a:r>
              <a:rPr lang="en-US" sz="1800" dirty="0"/>
              <a:t>This supports the popularity, or prior establishment, of orbit types of ISS and GTO.</a:t>
            </a:r>
          </a:p>
          <a:p>
            <a:pPr>
              <a:spcBef>
                <a:spcPts val="1400"/>
              </a:spcBef>
            </a:pPr>
            <a:r>
              <a:rPr lang="en-US" sz="1800" dirty="0"/>
              <a:t>It is interesting that while these orbit types had failed / no launch attempts at lower payload under 2,000 kg, orbit types with success at that level ES-L1, SSO, HEO were not utilized in higher payload launch attempts </a:t>
            </a:r>
          </a:p>
          <a:p>
            <a:pPr>
              <a:spcBef>
                <a:spcPts val="1400"/>
              </a:spcBef>
            </a:pPr>
            <a:r>
              <a:rPr lang="en-US" sz="1800" dirty="0"/>
              <a:t>In this chart Success = 1 via Class</a:t>
            </a:r>
          </a:p>
        </p:txBody>
      </p:sp>
      <p:pic>
        <p:nvPicPr>
          <p:cNvPr id="6" name="Picture 5">
            <a:extLst>
              <a:ext uri="{FF2B5EF4-FFF2-40B4-BE49-F238E27FC236}">
                <a16:creationId xmlns:a16="http://schemas.microsoft.com/office/drawing/2014/main" id="{948682AD-EE28-A7F8-1EF0-17E1E2BC6FB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92800" y="883920"/>
            <a:ext cx="5722956" cy="4013200"/>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Success Yearly Trend</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The success rate of launch attempts is positive overall from year 2013 to 2020</a:t>
            </a:r>
          </a:p>
          <a:p>
            <a:pPr>
              <a:spcBef>
                <a:spcPts val="1400"/>
              </a:spcBef>
            </a:pPr>
            <a:r>
              <a:rPr lang="en-US" sz="1800" dirty="0"/>
              <a:t>There was a sharp decline in performance between 2017 to 2018 but this was followed with an equal recovery in the following year</a:t>
            </a:r>
          </a:p>
          <a:p>
            <a:pPr marL="0" indent="0">
              <a:spcBef>
                <a:spcPts val="1400"/>
              </a:spcBef>
              <a:buNone/>
            </a:pPr>
            <a:endParaRPr lang="en-US" sz="1800" dirty="0"/>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8DF286A-C1B3-9B16-65A3-7FD40C7089E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87738" y="1152813"/>
            <a:ext cx="5628018" cy="4319503"/>
          </a:xfrm>
          <a:prstGeom prst="rect">
            <a:avLst/>
          </a:prstGeom>
        </p:spPr>
      </p:pic>
      <p:sp>
        <p:nvSpPr>
          <p:cNvPr id="5" name="Slide Number Placeholder 4">
            <a:extLst>
              <a:ext uri="{FF2B5EF4-FFF2-40B4-BE49-F238E27FC236}">
                <a16:creationId xmlns:a16="http://schemas.microsoft.com/office/drawing/2014/main" id="{31BF7889-073A-E045-A3F2-45D63BD0FDC0}"/>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CF16F5-E0AF-4144-B7AF-BDDCDF8D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085843F-A255-4AE2-BD1C-10954E1A6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918980" cy="6858000"/>
          </a:xfrm>
          <a:custGeom>
            <a:avLst/>
            <a:gdLst>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91493 w 7918980"/>
              <a:gd name="connsiteY69" fmla="*/ 1969445 h 6858000"/>
              <a:gd name="connsiteX70" fmla="*/ 6949577 w 7918980"/>
              <a:gd name="connsiteY70" fmla="*/ 2024270 h 6858000"/>
              <a:gd name="connsiteX71" fmla="*/ 6942508 w 7918980"/>
              <a:gd name="connsiteY71" fmla="*/ 2107942 h 6858000"/>
              <a:gd name="connsiteX72" fmla="*/ 6933336 w 7918980"/>
              <a:gd name="connsiteY72" fmla="*/ 2193455 h 6858000"/>
              <a:gd name="connsiteX73" fmla="*/ 6927972 w 7918980"/>
              <a:gd name="connsiteY73" fmla="*/ 2260088 h 6858000"/>
              <a:gd name="connsiteX74" fmla="*/ 6909058 w 7918980"/>
              <a:gd name="connsiteY74" fmla="*/ 2296008 h 6858000"/>
              <a:gd name="connsiteX75" fmla="*/ 6901810 w 7918980"/>
              <a:gd name="connsiteY75" fmla="*/ 2305564 h 6858000"/>
              <a:gd name="connsiteX76" fmla="*/ 6904482 w 7918980"/>
              <a:gd name="connsiteY76" fmla="*/ 2320214 h 6858000"/>
              <a:gd name="connsiteX77" fmla="*/ 6891885 w 7918980"/>
              <a:gd name="connsiteY77" fmla="*/ 2417011 h 6858000"/>
              <a:gd name="connsiteX78" fmla="*/ 6884970 w 7918980"/>
              <a:gd name="connsiteY78" fmla="*/ 2454207 h 6858000"/>
              <a:gd name="connsiteX79" fmla="*/ 6882954 w 7918980"/>
              <a:gd name="connsiteY79" fmla="*/ 2487203 h 6858000"/>
              <a:gd name="connsiteX80" fmla="*/ 6871484 w 7918980"/>
              <a:gd name="connsiteY80" fmla="*/ 2512282 h 6858000"/>
              <a:gd name="connsiteX81" fmla="*/ 6872496 w 7918980"/>
              <a:gd name="connsiteY81" fmla="*/ 2514318 h 6858000"/>
              <a:gd name="connsiteX82" fmla="*/ 6898111 w 7918980"/>
              <a:gd name="connsiteY82" fmla="*/ 2574334 h 6858000"/>
              <a:gd name="connsiteX83" fmla="*/ 6897017 w 7918980"/>
              <a:gd name="connsiteY83" fmla="*/ 2579877 h 6858000"/>
              <a:gd name="connsiteX84" fmla="*/ 6897171 w 7918980"/>
              <a:gd name="connsiteY84" fmla="*/ 2608928 h 6858000"/>
              <a:gd name="connsiteX85" fmla="*/ 6896584 w 7918980"/>
              <a:gd name="connsiteY85" fmla="*/ 2613111 h 6858000"/>
              <a:gd name="connsiteX86" fmla="*/ 6888164 w 7918980"/>
              <a:gd name="connsiteY86" fmla="*/ 2621996 h 6858000"/>
              <a:gd name="connsiteX87" fmla="*/ 6890652 w 7918980"/>
              <a:gd name="connsiteY87" fmla="*/ 2634265 h 6858000"/>
              <a:gd name="connsiteX88" fmla="*/ 6882034 w 7918980"/>
              <a:gd name="connsiteY88" fmla="*/ 2647237 h 6858000"/>
              <a:gd name="connsiteX89" fmla="*/ 6888195 w 7918980"/>
              <a:gd name="connsiteY89" fmla="*/ 2650786 h 6858000"/>
              <a:gd name="connsiteX90" fmla="*/ 6894052 w 7918980"/>
              <a:gd name="connsiteY90" fmla="*/ 2661993 h 6858000"/>
              <a:gd name="connsiteX91" fmla="*/ 6885953 w 7918980"/>
              <a:gd name="connsiteY91" fmla="*/ 2670949 h 6858000"/>
              <a:gd name="connsiteX92" fmla="*/ 6880156 w 7918980"/>
              <a:gd name="connsiteY92" fmla="*/ 2690255 h 6858000"/>
              <a:gd name="connsiteX93" fmla="*/ 6881009 w 7918980"/>
              <a:gd name="connsiteY93" fmla="*/ 2695683 h 6858000"/>
              <a:gd name="connsiteX94" fmla="*/ 6870001 w 7918980"/>
              <a:gd name="connsiteY94" fmla="*/ 2713964 h 6858000"/>
              <a:gd name="connsiteX95" fmla="*/ 6864441 w 7918980"/>
              <a:gd name="connsiteY95" fmla="*/ 2730175 h 6858000"/>
              <a:gd name="connsiteX96" fmla="*/ 6875107 w 7918980"/>
              <a:gd name="connsiteY96" fmla="*/ 2763497 h 6858000"/>
              <a:gd name="connsiteX97" fmla="*/ 6837349 w 7918980"/>
              <a:gd name="connsiteY97" fmla="*/ 3051539 h 6858000"/>
              <a:gd name="connsiteX98" fmla="*/ 6835698 w 7918980"/>
              <a:gd name="connsiteY98" fmla="*/ 3060333 h 6858000"/>
              <a:gd name="connsiteX99" fmla="*/ 6837785 w 7918980"/>
              <a:gd name="connsiteY99" fmla="*/ 3065434 h 6858000"/>
              <a:gd name="connsiteX100" fmla="*/ 6834476 w 7918980"/>
              <a:gd name="connsiteY100" fmla="*/ 3066836 h 6858000"/>
              <a:gd name="connsiteX101" fmla="*/ 6831096 w 7918980"/>
              <a:gd name="connsiteY101" fmla="*/ 3084834 h 6858000"/>
              <a:gd name="connsiteX102" fmla="*/ 6831305 w 7918980"/>
              <a:gd name="connsiteY102" fmla="*/ 3097259 h 6858000"/>
              <a:gd name="connsiteX103" fmla="*/ 6828050 w 7918980"/>
              <a:gd name="connsiteY103" fmla="*/ 3101053 h 6858000"/>
              <a:gd name="connsiteX104" fmla="*/ 6827093 w 7918980"/>
              <a:gd name="connsiteY104" fmla="*/ 3106151 h 6858000"/>
              <a:gd name="connsiteX105" fmla="*/ 6833251 w 7918980"/>
              <a:gd name="connsiteY105" fmla="*/ 3116747 h 6858000"/>
              <a:gd name="connsiteX106" fmla="*/ 6825921 w 7918980"/>
              <a:gd name="connsiteY106" fmla="*/ 3151828 h 6858000"/>
              <a:gd name="connsiteX107" fmla="*/ 6825863 w 7918980"/>
              <a:gd name="connsiteY107" fmla="*/ 3180546 h 6858000"/>
              <a:gd name="connsiteX108" fmla="*/ 6839691 w 7918980"/>
              <a:gd name="connsiteY108" fmla="*/ 3258677 h 6858000"/>
              <a:gd name="connsiteX109" fmla="*/ 6840898 w 7918980"/>
              <a:gd name="connsiteY109" fmla="*/ 3262610 h 6858000"/>
              <a:gd name="connsiteX110" fmla="*/ 6834652 w 7918980"/>
              <a:gd name="connsiteY110" fmla="*/ 3277179 h 6858000"/>
              <a:gd name="connsiteX111" fmla="*/ 6832324 w 7918980"/>
              <a:gd name="connsiteY111" fmla="*/ 3278130 h 6858000"/>
              <a:gd name="connsiteX112" fmla="*/ 6849750 w 7918980"/>
              <a:gd name="connsiteY112" fmla="*/ 3325671 h 6858000"/>
              <a:gd name="connsiteX113" fmla="*/ 6847551 w 7918980"/>
              <a:gd name="connsiteY113" fmla="*/ 3332072 h 6858000"/>
              <a:gd name="connsiteX114" fmla="*/ 6864685 w 7918980"/>
              <a:gd name="connsiteY114" fmla="*/ 3362948 h 6858000"/>
              <a:gd name="connsiteX115" fmla="*/ 6870457 w 7918980"/>
              <a:gd name="connsiteY115" fmla="*/ 3378959 h 6858000"/>
              <a:gd name="connsiteX116" fmla="*/ 6883738 w 7918980"/>
              <a:gd name="connsiteY116" fmla="*/ 3407057 h 6858000"/>
              <a:gd name="connsiteX117" fmla="*/ 6881948 w 7918980"/>
              <a:gd name="connsiteY117" fmla="*/ 3409825 h 6858000"/>
              <a:gd name="connsiteX118" fmla="*/ 6885647 w 7918980"/>
              <a:gd name="connsiteY118" fmla="*/ 3415218 h 6858000"/>
              <a:gd name="connsiteX119" fmla="*/ 6883908 w 7918980"/>
              <a:gd name="connsiteY119" fmla="*/ 3419880 h 6858000"/>
              <a:gd name="connsiteX120" fmla="*/ 6885903 w 7918980"/>
              <a:gd name="connsiteY120" fmla="*/ 3424545 h 6858000"/>
              <a:gd name="connsiteX121" fmla="*/ 6887603 w 7918980"/>
              <a:gd name="connsiteY121" fmla="*/ 3476412 h 6858000"/>
              <a:gd name="connsiteX122" fmla="*/ 6892664 w 7918980"/>
              <a:gd name="connsiteY122" fmla="*/ 3486850 h 6858000"/>
              <a:gd name="connsiteX123" fmla="*/ 6886319 w 7918980"/>
              <a:gd name="connsiteY123" fmla="*/ 3496391 h 6858000"/>
              <a:gd name="connsiteX124" fmla="*/ 6893119 w 7918980"/>
              <a:gd name="connsiteY124" fmla="*/ 3531201 h 6858000"/>
              <a:gd name="connsiteX125" fmla="*/ 6902876 w 7918980"/>
              <a:gd name="connsiteY125" fmla="*/ 3542019 h 6858000"/>
              <a:gd name="connsiteX126" fmla="*/ 6910520 w 7918980"/>
              <a:gd name="connsiteY126" fmla="*/ 3552249 h 6858000"/>
              <a:gd name="connsiteX127" fmla="*/ 6910882 w 7918980"/>
              <a:gd name="connsiteY127" fmla="*/ 3553678 h 6858000"/>
              <a:gd name="connsiteX128" fmla="*/ 6914489 w 7918980"/>
              <a:gd name="connsiteY128" fmla="*/ 3568021 h 6858000"/>
              <a:gd name="connsiteX129" fmla="*/ 6914914 w 7918980"/>
              <a:gd name="connsiteY129" fmla="*/ 3569719 h 6858000"/>
              <a:gd name="connsiteX130" fmla="*/ 6912342 w 7918980"/>
              <a:gd name="connsiteY130" fmla="*/ 3586412 h 6858000"/>
              <a:gd name="connsiteX131" fmla="*/ 6915338 w 7918980"/>
              <a:gd name="connsiteY131" fmla="*/ 3597336 h 6858000"/>
              <a:gd name="connsiteX132" fmla="*/ 6907234 w 7918980"/>
              <a:gd name="connsiteY132" fmla="*/ 3606007 h 6858000"/>
              <a:gd name="connsiteX133" fmla="*/ 6907261 w 7918980"/>
              <a:gd name="connsiteY133" fmla="*/ 3641228 h 6858000"/>
              <a:gd name="connsiteX134" fmla="*/ 6914828 w 7918980"/>
              <a:gd name="connsiteY134" fmla="*/ 3653088 h 6858000"/>
              <a:gd name="connsiteX135" fmla="*/ 6920416 w 7918980"/>
              <a:gd name="connsiteY135" fmla="*/ 3664114 h 6858000"/>
              <a:gd name="connsiteX136" fmla="*/ 6920498 w 7918980"/>
              <a:gd name="connsiteY136" fmla="*/ 3665569 h 6858000"/>
              <a:gd name="connsiteX137" fmla="*/ 6922809 w 7918980"/>
              <a:gd name="connsiteY137" fmla="*/ 3707357 h 6858000"/>
              <a:gd name="connsiteX138" fmla="*/ 6937676 w 7918980"/>
              <a:gd name="connsiteY138" fmla="*/ 3778166 h 6858000"/>
              <a:gd name="connsiteX139" fmla="*/ 6958359 w 7918980"/>
              <a:gd name="connsiteY139" fmla="*/ 3878222 h 6858000"/>
              <a:gd name="connsiteX140" fmla="*/ 6953118 w 7918980"/>
              <a:gd name="connsiteY140" fmla="*/ 4048117 h 6858000"/>
              <a:gd name="connsiteX141" fmla="*/ 6913020 w 7918980"/>
              <a:gd name="connsiteY141" fmla="*/ 4219510 h 6858000"/>
              <a:gd name="connsiteX142" fmla="*/ 6915792 w 7918980"/>
              <a:gd name="connsiteY142" fmla="*/ 4411258 h 6858000"/>
              <a:gd name="connsiteX143" fmla="*/ 6907579 w 7918980"/>
              <a:gd name="connsiteY143" fmla="*/ 4488531 h 6858000"/>
              <a:gd name="connsiteX144" fmla="*/ 6907052 w 7918980"/>
              <a:gd name="connsiteY144" fmla="*/ 4539168 h 6858000"/>
              <a:gd name="connsiteX145" fmla="*/ 6891916 w 7918980"/>
              <a:gd name="connsiteY145" fmla="*/ 4625153 h 6858000"/>
              <a:gd name="connsiteX146" fmla="*/ 6882094 w 7918980"/>
              <a:gd name="connsiteY146" fmla="*/ 4733115 h 6858000"/>
              <a:gd name="connsiteX147" fmla="*/ 6860189 w 7918980"/>
              <a:gd name="connsiteY147" fmla="*/ 4844323 h 6858000"/>
              <a:gd name="connsiteX148" fmla="*/ 6843618 w 7918980"/>
              <a:gd name="connsiteY148" fmla="*/ 4877992 h 6858000"/>
              <a:gd name="connsiteX149" fmla="*/ 6829393 w 7918980"/>
              <a:gd name="connsiteY149" fmla="*/ 4925805 h 6858000"/>
              <a:gd name="connsiteX150" fmla="*/ 6794017 w 7918980"/>
              <a:gd name="connsiteY150" fmla="*/ 5009272 h 6858000"/>
              <a:gd name="connsiteX151" fmla="*/ 6786085 w 7918980"/>
              <a:gd name="connsiteY151" fmla="*/ 5111369 h 6858000"/>
              <a:gd name="connsiteX152" fmla="*/ 6799321 w 7918980"/>
              <a:gd name="connsiteY152" fmla="*/ 5210876 h 6858000"/>
              <a:gd name="connsiteX153" fmla="*/ 6803597 w 7918980"/>
              <a:gd name="connsiteY153" fmla="*/ 5269726 h 6858000"/>
              <a:gd name="connsiteX154" fmla="*/ 6820713 w 7918980"/>
              <a:gd name="connsiteY154" fmla="*/ 5464225 h 6858000"/>
              <a:gd name="connsiteX155" fmla="*/ 6824380 w 7918980"/>
              <a:gd name="connsiteY155" fmla="*/ 5594585 h 6858000"/>
              <a:gd name="connsiteX156" fmla="*/ 6806680 w 7918980"/>
              <a:gd name="connsiteY156" fmla="*/ 5667896 h 6858000"/>
              <a:gd name="connsiteX157" fmla="*/ 6791486 w 7918980"/>
              <a:gd name="connsiteY157" fmla="*/ 5769225 h 6858000"/>
              <a:gd name="connsiteX158" fmla="*/ 6792745 w 7918980"/>
              <a:gd name="connsiteY158" fmla="*/ 5823324 h 6858000"/>
              <a:gd name="connsiteX159" fmla="*/ 6789109 w 7918980"/>
              <a:gd name="connsiteY159" fmla="*/ 5862699 h 6858000"/>
              <a:gd name="connsiteX160" fmla="*/ 6793675 w 7918980"/>
              <a:gd name="connsiteY160" fmla="*/ 5906467 h 6858000"/>
              <a:gd name="connsiteX161" fmla="*/ 6814548 w 7918980"/>
              <a:gd name="connsiteY161" fmla="*/ 5939847 h 6858000"/>
              <a:gd name="connsiteX162" fmla="*/ 6809795 w 7918980"/>
              <a:gd name="connsiteY162" fmla="*/ 5973994 h 6858000"/>
              <a:gd name="connsiteX163" fmla="*/ 6810756 w 7918980"/>
              <a:gd name="connsiteY163" fmla="*/ 6089693 h 6858000"/>
              <a:gd name="connsiteX164" fmla="*/ 6814601 w 7918980"/>
              <a:gd name="connsiteY164" fmla="*/ 6224938 h 6858000"/>
              <a:gd name="connsiteX165" fmla="*/ 6840137 w 7918980"/>
              <a:gd name="connsiteY165" fmla="*/ 6370251 h 6858000"/>
              <a:gd name="connsiteX166" fmla="*/ 6863777 w 7918980"/>
              <a:gd name="connsiteY166" fmla="*/ 6541313 h 6858000"/>
              <a:gd name="connsiteX167" fmla="*/ 6868355 w 7918980"/>
              <a:gd name="connsiteY167" fmla="*/ 6640957 h 6858000"/>
              <a:gd name="connsiteX168" fmla="*/ 6881422 w 7918980"/>
              <a:gd name="connsiteY168" fmla="*/ 6705297 h 6858000"/>
              <a:gd name="connsiteX169" fmla="*/ 6894105 w 7918980"/>
              <a:gd name="connsiteY169" fmla="*/ 6759582 h 6858000"/>
              <a:gd name="connsiteX170" fmla="*/ 6892152 w 7918980"/>
              <a:gd name="connsiteY170" fmla="*/ 6817746 h 6858000"/>
              <a:gd name="connsiteX171" fmla="*/ 6895302 w 7918980"/>
              <a:gd name="connsiteY171" fmla="*/ 6843646 h 6858000"/>
              <a:gd name="connsiteX172" fmla="*/ 6914368 w 7918980"/>
              <a:gd name="connsiteY172" fmla="*/ 6857998 h 6858000"/>
              <a:gd name="connsiteX173" fmla="*/ 7549620 w 7918980"/>
              <a:gd name="connsiteY173" fmla="*/ 6857998 h 6858000"/>
              <a:gd name="connsiteX174" fmla="*/ 7918980 w 7918980"/>
              <a:gd name="connsiteY174" fmla="*/ 6857998 h 6858000"/>
              <a:gd name="connsiteX175" fmla="*/ 7918980 w 7918980"/>
              <a:gd name="connsiteY175" fmla="*/ 6858000 h 6858000"/>
              <a:gd name="connsiteX176" fmla="*/ 7549620 w 7918980"/>
              <a:gd name="connsiteY176" fmla="*/ 6858000 h 6858000"/>
              <a:gd name="connsiteX177" fmla="*/ 6658851 w 7918980"/>
              <a:gd name="connsiteY177" fmla="*/ 6858000 h 6858000"/>
              <a:gd name="connsiteX178" fmla="*/ 2092387 w 7918980"/>
              <a:gd name="connsiteY178" fmla="*/ 6858000 h 6858000"/>
              <a:gd name="connsiteX179" fmla="*/ 1822980 w 7918980"/>
              <a:gd name="connsiteY179" fmla="*/ 6858000 h 6858000"/>
              <a:gd name="connsiteX180" fmla="*/ 727500 w 7918980"/>
              <a:gd name="connsiteY180" fmla="*/ 6858000 h 6858000"/>
              <a:gd name="connsiteX181" fmla="*/ 504457 w 7918980"/>
              <a:gd name="connsiteY181" fmla="*/ 6858000 h 6858000"/>
              <a:gd name="connsiteX182" fmla="*/ 0 w 7918980"/>
              <a:gd name="connsiteY182" fmla="*/ 685800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49577 w 7918980"/>
              <a:gd name="connsiteY69" fmla="*/ 2024270 h 6858000"/>
              <a:gd name="connsiteX70" fmla="*/ 6942508 w 7918980"/>
              <a:gd name="connsiteY70" fmla="*/ 2107942 h 6858000"/>
              <a:gd name="connsiteX71" fmla="*/ 6933336 w 7918980"/>
              <a:gd name="connsiteY71" fmla="*/ 2193455 h 6858000"/>
              <a:gd name="connsiteX72" fmla="*/ 6927972 w 7918980"/>
              <a:gd name="connsiteY72" fmla="*/ 2260088 h 6858000"/>
              <a:gd name="connsiteX73" fmla="*/ 6909058 w 7918980"/>
              <a:gd name="connsiteY73" fmla="*/ 2296008 h 6858000"/>
              <a:gd name="connsiteX74" fmla="*/ 6901810 w 7918980"/>
              <a:gd name="connsiteY74" fmla="*/ 2305564 h 6858000"/>
              <a:gd name="connsiteX75" fmla="*/ 6904482 w 7918980"/>
              <a:gd name="connsiteY75" fmla="*/ 2320214 h 6858000"/>
              <a:gd name="connsiteX76" fmla="*/ 6891885 w 7918980"/>
              <a:gd name="connsiteY76" fmla="*/ 2417011 h 6858000"/>
              <a:gd name="connsiteX77" fmla="*/ 6884970 w 7918980"/>
              <a:gd name="connsiteY77" fmla="*/ 2454207 h 6858000"/>
              <a:gd name="connsiteX78" fmla="*/ 6882954 w 7918980"/>
              <a:gd name="connsiteY78" fmla="*/ 2487203 h 6858000"/>
              <a:gd name="connsiteX79" fmla="*/ 6871484 w 7918980"/>
              <a:gd name="connsiteY79" fmla="*/ 2512282 h 6858000"/>
              <a:gd name="connsiteX80" fmla="*/ 6872496 w 7918980"/>
              <a:gd name="connsiteY80" fmla="*/ 2514318 h 6858000"/>
              <a:gd name="connsiteX81" fmla="*/ 6898111 w 7918980"/>
              <a:gd name="connsiteY81" fmla="*/ 2574334 h 6858000"/>
              <a:gd name="connsiteX82" fmla="*/ 6897017 w 7918980"/>
              <a:gd name="connsiteY82" fmla="*/ 2579877 h 6858000"/>
              <a:gd name="connsiteX83" fmla="*/ 6897171 w 7918980"/>
              <a:gd name="connsiteY83" fmla="*/ 2608928 h 6858000"/>
              <a:gd name="connsiteX84" fmla="*/ 6896584 w 7918980"/>
              <a:gd name="connsiteY84" fmla="*/ 2613111 h 6858000"/>
              <a:gd name="connsiteX85" fmla="*/ 6888164 w 7918980"/>
              <a:gd name="connsiteY85" fmla="*/ 2621996 h 6858000"/>
              <a:gd name="connsiteX86" fmla="*/ 6890652 w 7918980"/>
              <a:gd name="connsiteY86" fmla="*/ 2634265 h 6858000"/>
              <a:gd name="connsiteX87" fmla="*/ 6882034 w 7918980"/>
              <a:gd name="connsiteY87" fmla="*/ 2647237 h 6858000"/>
              <a:gd name="connsiteX88" fmla="*/ 6888195 w 7918980"/>
              <a:gd name="connsiteY88" fmla="*/ 2650786 h 6858000"/>
              <a:gd name="connsiteX89" fmla="*/ 6894052 w 7918980"/>
              <a:gd name="connsiteY89" fmla="*/ 2661993 h 6858000"/>
              <a:gd name="connsiteX90" fmla="*/ 6885953 w 7918980"/>
              <a:gd name="connsiteY90" fmla="*/ 2670949 h 6858000"/>
              <a:gd name="connsiteX91" fmla="*/ 6880156 w 7918980"/>
              <a:gd name="connsiteY91" fmla="*/ 2690255 h 6858000"/>
              <a:gd name="connsiteX92" fmla="*/ 6881009 w 7918980"/>
              <a:gd name="connsiteY92" fmla="*/ 2695683 h 6858000"/>
              <a:gd name="connsiteX93" fmla="*/ 6870001 w 7918980"/>
              <a:gd name="connsiteY93" fmla="*/ 2713964 h 6858000"/>
              <a:gd name="connsiteX94" fmla="*/ 6864441 w 7918980"/>
              <a:gd name="connsiteY94" fmla="*/ 2730175 h 6858000"/>
              <a:gd name="connsiteX95" fmla="*/ 6875107 w 7918980"/>
              <a:gd name="connsiteY95" fmla="*/ 2763497 h 6858000"/>
              <a:gd name="connsiteX96" fmla="*/ 6837349 w 7918980"/>
              <a:gd name="connsiteY96" fmla="*/ 3051539 h 6858000"/>
              <a:gd name="connsiteX97" fmla="*/ 6835698 w 7918980"/>
              <a:gd name="connsiteY97" fmla="*/ 3060333 h 6858000"/>
              <a:gd name="connsiteX98" fmla="*/ 6837785 w 7918980"/>
              <a:gd name="connsiteY98" fmla="*/ 3065434 h 6858000"/>
              <a:gd name="connsiteX99" fmla="*/ 6834476 w 7918980"/>
              <a:gd name="connsiteY99" fmla="*/ 3066836 h 6858000"/>
              <a:gd name="connsiteX100" fmla="*/ 6831096 w 7918980"/>
              <a:gd name="connsiteY100" fmla="*/ 3084834 h 6858000"/>
              <a:gd name="connsiteX101" fmla="*/ 6831305 w 7918980"/>
              <a:gd name="connsiteY101" fmla="*/ 3097259 h 6858000"/>
              <a:gd name="connsiteX102" fmla="*/ 6828050 w 7918980"/>
              <a:gd name="connsiteY102" fmla="*/ 3101053 h 6858000"/>
              <a:gd name="connsiteX103" fmla="*/ 6827093 w 7918980"/>
              <a:gd name="connsiteY103" fmla="*/ 3106151 h 6858000"/>
              <a:gd name="connsiteX104" fmla="*/ 6833251 w 7918980"/>
              <a:gd name="connsiteY104" fmla="*/ 3116747 h 6858000"/>
              <a:gd name="connsiteX105" fmla="*/ 6825921 w 7918980"/>
              <a:gd name="connsiteY105" fmla="*/ 3151828 h 6858000"/>
              <a:gd name="connsiteX106" fmla="*/ 6825863 w 7918980"/>
              <a:gd name="connsiteY106" fmla="*/ 3180546 h 6858000"/>
              <a:gd name="connsiteX107" fmla="*/ 6839691 w 7918980"/>
              <a:gd name="connsiteY107" fmla="*/ 3258677 h 6858000"/>
              <a:gd name="connsiteX108" fmla="*/ 6840898 w 7918980"/>
              <a:gd name="connsiteY108" fmla="*/ 3262610 h 6858000"/>
              <a:gd name="connsiteX109" fmla="*/ 6834652 w 7918980"/>
              <a:gd name="connsiteY109" fmla="*/ 3277179 h 6858000"/>
              <a:gd name="connsiteX110" fmla="*/ 6832324 w 7918980"/>
              <a:gd name="connsiteY110" fmla="*/ 3278130 h 6858000"/>
              <a:gd name="connsiteX111" fmla="*/ 6849750 w 7918980"/>
              <a:gd name="connsiteY111" fmla="*/ 3325671 h 6858000"/>
              <a:gd name="connsiteX112" fmla="*/ 6847551 w 7918980"/>
              <a:gd name="connsiteY112" fmla="*/ 3332072 h 6858000"/>
              <a:gd name="connsiteX113" fmla="*/ 6864685 w 7918980"/>
              <a:gd name="connsiteY113" fmla="*/ 3362948 h 6858000"/>
              <a:gd name="connsiteX114" fmla="*/ 6870457 w 7918980"/>
              <a:gd name="connsiteY114" fmla="*/ 3378959 h 6858000"/>
              <a:gd name="connsiteX115" fmla="*/ 6883738 w 7918980"/>
              <a:gd name="connsiteY115" fmla="*/ 3407057 h 6858000"/>
              <a:gd name="connsiteX116" fmla="*/ 6881948 w 7918980"/>
              <a:gd name="connsiteY116" fmla="*/ 3409825 h 6858000"/>
              <a:gd name="connsiteX117" fmla="*/ 6885647 w 7918980"/>
              <a:gd name="connsiteY117" fmla="*/ 3415218 h 6858000"/>
              <a:gd name="connsiteX118" fmla="*/ 6883908 w 7918980"/>
              <a:gd name="connsiteY118" fmla="*/ 3419880 h 6858000"/>
              <a:gd name="connsiteX119" fmla="*/ 6885903 w 7918980"/>
              <a:gd name="connsiteY119" fmla="*/ 3424545 h 6858000"/>
              <a:gd name="connsiteX120" fmla="*/ 6887603 w 7918980"/>
              <a:gd name="connsiteY120" fmla="*/ 3476412 h 6858000"/>
              <a:gd name="connsiteX121" fmla="*/ 6892664 w 7918980"/>
              <a:gd name="connsiteY121" fmla="*/ 3486850 h 6858000"/>
              <a:gd name="connsiteX122" fmla="*/ 6886319 w 7918980"/>
              <a:gd name="connsiteY122" fmla="*/ 3496391 h 6858000"/>
              <a:gd name="connsiteX123" fmla="*/ 6893119 w 7918980"/>
              <a:gd name="connsiteY123" fmla="*/ 3531201 h 6858000"/>
              <a:gd name="connsiteX124" fmla="*/ 6902876 w 7918980"/>
              <a:gd name="connsiteY124" fmla="*/ 3542019 h 6858000"/>
              <a:gd name="connsiteX125" fmla="*/ 6910520 w 7918980"/>
              <a:gd name="connsiteY125" fmla="*/ 3552249 h 6858000"/>
              <a:gd name="connsiteX126" fmla="*/ 6910882 w 7918980"/>
              <a:gd name="connsiteY126" fmla="*/ 3553678 h 6858000"/>
              <a:gd name="connsiteX127" fmla="*/ 6914489 w 7918980"/>
              <a:gd name="connsiteY127" fmla="*/ 3568021 h 6858000"/>
              <a:gd name="connsiteX128" fmla="*/ 6914914 w 7918980"/>
              <a:gd name="connsiteY128" fmla="*/ 3569719 h 6858000"/>
              <a:gd name="connsiteX129" fmla="*/ 6912342 w 7918980"/>
              <a:gd name="connsiteY129" fmla="*/ 3586412 h 6858000"/>
              <a:gd name="connsiteX130" fmla="*/ 6915338 w 7918980"/>
              <a:gd name="connsiteY130" fmla="*/ 3597336 h 6858000"/>
              <a:gd name="connsiteX131" fmla="*/ 6907234 w 7918980"/>
              <a:gd name="connsiteY131" fmla="*/ 3606007 h 6858000"/>
              <a:gd name="connsiteX132" fmla="*/ 6907261 w 7918980"/>
              <a:gd name="connsiteY132" fmla="*/ 3641228 h 6858000"/>
              <a:gd name="connsiteX133" fmla="*/ 6914828 w 7918980"/>
              <a:gd name="connsiteY133" fmla="*/ 3653088 h 6858000"/>
              <a:gd name="connsiteX134" fmla="*/ 6920416 w 7918980"/>
              <a:gd name="connsiteY134" fmla="*/ 3664114 h 6858000"/>
              <a:gd name="connsiteX135" fmla="*/ 6920498 w 7918980"/>
              <a:gd name="connsiteY135" fmla="*/ 3665569 h 6858000"/>
              <a:gd name="connsiteX136" fmla="*/ 6922809 w 7918980"/>
              <a:gd name="connsiteY136" fmla="*/ 3707357 h 6858000"/>
              <a:gd name="connsiteX137" fmla="*/ 6937676 w 7918980"/>
              <a:gd name="connsiteY137" fmla="*/ 3778166 h 6858000"/>
              <a:gd name="connsiteX138" fmla="*/ 6958359 w 7918980"/>
              <a:gd name="connsiteY138" fmla="*/ 3878222 h 6858000"/>
              <a:gd name="connsiteX139" fmla="*/ 6953118 w 7918980"/>
              <a:gd name="connsiteY139" fmla="*/ 4048117 h 6858000"/>
              <a:gd name="connsiteX140" fmla="*/ 6913020 w 7918980"/>
              <a:gd name="connsiteY140" fmla="*/ 4219510 h 6858000"/>
              <a:gd name="connsiteX141" fmla="*/ 6915792 w 7918980"/>
              <a:gd name="connsiteY141" fmla="*/ 4411258 h 6858000"/>
              <a:gd name="connsiteX142" fmla="*/ 6907579 w 7918980"/>
              <a:gd name="connsiteY142" fmla="*/ 4488531 h 6858000"/>
              <a:gd name="connsiteX143" fmla="*/ 6907052 w 7918980"/>
              <a:gd name="connsiteY143" fmla="*/ 4539168 h 6858000"/>
              <a:gd name="connsiteX144" fmla="*/ 6891916 w 7918980"/>
              <a:gd name="connsiteY144" fmla="*/ 4625153 h 6858000"/>
              <a:gd name="connsiteX145" fmla="*/ 6882094 w 7918980"/>
              <a:gd name="connsiteY145" fmla="*/ 4733115 h 6858000"/>
              <a:gd name="connsiteX146" fmla="*/ 6860189 w 7918980"/>
              <a:gd name="connsiteY146" fmla="*/ 4844323 h 6858000"/>
              <a:gd name="connsiteX147" fmla="*/ 6843618 w 7918980"/>
              <a:gd name="connsiteY147" fmla="*/ 4877992 h 6858000"/>
              <a:gd name="connsiteX148" fmla="*/ 6829393 w 7918980"/>
              <a:gd name="connsiteY148" fmla="*/ 4925805 h 6858000"/>
              <a:gd name="connsiteX149" fmla="*/ 6794017 w 7918980"/>
              <a:gd name="connsiteY149" fmla="*/ 5009272 h 6858000"/>
              <a:gd name="connsiteX150" fmla="*/ 6786085 w 7918980"/>
              <a:gd name="connsiteY150" fmla="*/ 5111369 h 6858000"/>
              <a:gd name="connsiteX151" fmla="*/ 6799321 w 7918980"/>
              <a:gd name="connsiteY151" fmla="*/ 5210876 h 6858000"/>
              <a:gd name="connsiteX152" fmla="*/ 6803597 w 7918980"/>
              <a:gd name="connsiteY152" fmla="*/ 5269726 h 6858000"/>
              <a:gd name="connsiteX153" fmla="*/ 6820713 w 7918980"/>
              <a:gd name="connsiteY153" fmla="*/ 5464225 h 6858000"/>
              <a:gd name="connsiteX154" fmla="*/ 6824380 w 7918980"/>
              <a:gd name="connsiteY154" fmla="*/ 5594585 h 6858000"/>
              <a:gd name="connsiteX155" fmla="*/ 6806680 w 7918980"/>
              <a:gd name="connsiteY155" fmla="*/ 5667896 h 6858000"/>
              <a:gd name="connsiteX156" fmla="*/ 6791486 w 7918980"/>
              <a:gd name="connsiteY156" fmla="*/ 5769225 h 6858000"/>
              <a:gd name="connsiteX157" fmla="*/ 6792745 w 7918980"/>
              <a:gd name="connsiteY157" fmla="*/ 5823324 h 6858000"/>
              <a:gd name="connsiteX158" fmla="*/ 6789109 w 7918980"/>
              <a:gd name="connsiteY158" fmla="*/ 5862699 h 6858000"/>
              <a:gd name="connsiteX159" fmla="*/ 6793675 w 7918980"/>
              <a:gd name="connsiteY159" fmla="*/ 5906467 h 6858000"/>
              <a:gd name="connsiteX160" fmla="*/ 6814548 w 7918980"/>
              <a:gd name="connsiteY160" fmla="*/ 5939847 h 6858000"/>
              <a:gd name="connsiteX161" fmla="*/ 6809795 w 7918980"/>
              <a:gd name="connsiteY161" fmla="*/ 5973994 h 6858000"/>
              <a:gd name="connsiteX162" fmla="*/ 6810756 w 7918980"/>
              <a:gd name="connsiteY162" fmla="*/ 6089693 h 6858000"/>
              <a:gd name="connsiteX163" fmla="*/ 6814601 w 7918980"/>
              <a:gd name="connsiteY163" fmla="*/ 6224938 h 6858000"/>
              <a:gd name="connsiteX164" fmla="*/ 6840137 w 7918980"/>
              <a:gd name="connsiteY164" fmla="*/ 6370251 h 6858000"/>
              <a:gd name="connsiteX165" fmla="*/ 6863777 w 7918980"/>
              <a:gd name="connsiteY165" fmla="*/ 6541313 h 6858000"/>
              <a:gd name="connsiteX166" fmla="*/ 6868355 w 7918980"/>
              <a:gd name="connsiteY166" fmla="*/ 6640957 h 6858000"/>
              <a:gd name="connsiteX167" fmla="*/ 6881422 w 7918980"/>
              <a:gd name="connsiteY167" fmla="*/ 6705297 h 6858000"/>
              <a:gd name="connsiteX168" fmla="*/ 6894105 w 7918980"/>
              <a:gd name="connsiteY168" fmla="*/ 6759582 h 6858000"/>
              <a:gd name="connsiteX169" fmla="*/ 6892152 w 7918980"/>
              <a:gd name="connsiteY169" fmla="*/ 6817746 h 6858000"/>
              <a:gd name="connsiteX170" fmla="*/ 6895302 w 7918980"/>
              <a:gd name="connsiteY170" fmla="*/ 6843646 h 6858000"/>
              <a:gd name="connsiteX171" fmla="*/ 6914368 w 7918980"/>
              <a:gd name="connsiteY171" fmla="*/ 6857998 h 6858000"/>
              <a:gd name="connsiteX172" fmla="*/ 7549620 w 7918980"/>
              <a:gd name="connsiteY172" fmla="*/ 6857998 h 6858000"/>
              <a:gd name="connsiteX173" fmla="*/ 7918980 w 7918980"/>
              <a:gd name="connsiteY173" fmla="*/ 6857998 h 6858000"/>
              <a:gd name="connsiteX174" fmla="*/ 7918980 w 7918980"/>
              <a:gd name="connsiteY174" fmla="*/ 6858000 h 6858000"/>
              <a:gd name="connsiteX175" fmla="*/ 7549620 w 7918980"/>
              <a:gd name="connsiteY175" fmla="*/ 6858000 h 6858000"/>
              <a:gd name="connsiteX176" fmla="*/ 6658851 w 7918980"/>
              <a:gd name="connsiteY176" fmla="*/ 6858000 h 6858000"/>
              <a:gd name="connsiteX177" fmla="*/ 2092387 w 7918980"/>
              <a:gd name="connsiteY177" fmla="*/ 6858000 h 6858000"/>
              <a:gd name="connsiteX178" fmla="*/ 1822980 w 7918980"/>
              <a:gd name="connsiteY178" fmla="*/ 6858000 h 6858000"/>
              <a:gd name="connsiteX179" fmla="*/ 727500 w 7918980"/>
              <a:gd name="connsiteY179" fmla="*/ 6858000 h 6858000"/>
              <a:gd name="connsiteX180" fmla="*/ 504457 w 7918980"/>
              <a:gd name="connsiteY180" fmla="*/ 6858000 h 6858000"/>
              <a:gd name="connsiteX181" fmla="*/ 0 w 7918980"/>
              <a:gd name="connsiteY181" fmla="*/ 6858000 h 6858000"/>
              <a:gd name="connsiteX182" fmla="*/ 0 w 7918980"/>
              <a:gd name="connsiteY182"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6985020 w 7918980"/>
              <a:gd name="connsiteY67" fmla="*/ 1967551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7918980" h="6858000">
                <a:moveTo>
                  <a:pt x="0" y="0"/>
                </a:moveTo>
                <a:lnTo>
                  <a:pt x="504457" y="0"/>
                </a:lnTo>
                <a:lnTo>
                  <a:pt x="727500" y="0"/>
                </a:lnTo>
                <a:lnTo>
                  <a:pt x="1822980" y="0"/>
                </a:lnTo>
                <a:lnTo>
                  <a:pt x="2092387" y="0"/>
                </a:lnTo>
                <a:lnTo>
                  <a:pt x="7076514" y="0"/>
                </a:lnTo>
                <a:lnTo>
                  <a:pt x="7264525" y="0"/>
                </a:lnTo>
                <a:lnTo>
                  <a:pt x="7390497" y="0"/>
                </a:lnTo>
                <a:lnTo>
                  <a:pt x="7389918" y="1705"/>
                </a:lnTo>
                <a:cubicBezTo>
                  <a:pt x="7386106" y="8440"/>
                  <a:pt x="7381092" y="13784"/>
                  <a:pt x="7374574" y="17287"/>
                </a:cubicBezTo>
                <a:cubicBezTo>
                  <a:pt x="7385344" y="82036"/>
                  <a:pt x="7333329" y="69804"/>
                  <a:pt x="7368621" y="130336"/>
                </a:cubicBezTo>
                <a:cubicBezTo>
                  <a:pt x="7349933" y="117589"/>
                  <a:pt x="7359958" y="162458"/>
                  <a:pt x="7361269" y="187093"/>
                </a:cubicBezTo>
                <a:cubicBezTo>
                  <a:pt x="7359185" y="226511"/>
                  <a:pt x="7368702" y="205530"/>
                  <a:pt x="7368770" y="265704"/>
                </a:cubicBezTo>
                <a:cubicBezTo>
                  <a:pt x="7365276" y="317533"/>
                  <a:pt x="7366793" y="325288"/>
                  <a:pt x="7365293" y="354566"/>
                </a:cubicBezTo>
                <a:lnTo>
                  <a:pt x="7347106" y="472000"/>
                </a:lnTo>
                <a:lnTo>
                  <a:pt x="7345150" y="473782"/>
                </a:lnTo>
                <a:cubicBezTo>
                  <a:pt x="7340827" y="482008"/>
                  <a:pt x="7341662" y="487340"/>
                  <a:pt x="7344778" y="491380"/>
                </a:cubicBezTo>
                <a:lnTo>
                  <a:pt x="7359399" y="531675"/>
                </a:lnTo>
                <a:lnTo>
                  <a:pt x="7356415" y="536015"/>
                </a:lnTo>
                <a:lnTo>
                  <a:pt x="7361068" y="572092"/>
                </a:lnTo>
                <a:lnTo>
                  <a:pt x="7359041" y="572511"/>
                </a:lnTo>
                <a:cubicBezTo>
                  <a:pt x="7354591" y="574271"/>
                  <a:pt x="7351509" y="577121"/>
                  <a:pt x="7351198" y="582332"/>
                </a:cubicBezTo>
                <a:cubicBezTo>
                  <a:pt x="7320982" y="573171"/>
                  <a:pt x="7339242" y="585107"/>
                  <a:pt x="7340991" y="601285"/>
                </a:cubicBezTo>
                <a:cubicBezTo>
                  <a:pt x="7331818" y="617831"/>
                  <a:pt x="7303664" y="666964"/>
                  <a:pt x="7296154" y="681608"/>
                </a:cubicBezTo>
                <a:cubicBezTo>
                  <a:pt x="7296082" y="684122"/>
                  <a:pt x="7296013" y="686637"/>
                  <a:pt x="7295943" y="689151"/>
                </a:cubicBezTo>
                <a:lnTo>
                  <a:pt x="7295465" y="689289"/>
                </a:lnTo>
                <a:cubicBezTo>
                  <a:pt x="7294414" y="690905"/>
                  <a:pt x="7293966" y="693376"/>
                  <a:pt x="7294306" y="697222"/>
                </a:cubicBezTo>
                <a:cubicBezTo>
                  <a:pt x="7294586" y="703992"/>
                  <a:pt x="7294864" y="710761"/>
                  <a:pt x="7295144" y="717531"/>
                </a:cubicBezTo>
                <a:lnTo>
                  <a:pt x="7291871" y="722494"/>
                </a:lnTo>
                <a:lnTo>
                  <a:pt x="7286061" y="724368"/>
                </a:lnTo>
                <a:lnTo>
                  <a:pt x="7269961" y="752692"/>
                </a:lnTo>
                <a:cubicBezTo>
                  <a:pt x="7277671" y="764380"/>
                  <a:pt x="7245699" y="808083"/>
                  <a:pt x="7240170" y="816346"/>
                </a:cubicBezTo>
                <a:lnTo>
                  <a:pt x="7211938" y="889417"/>
                </a:lnTo>
                <a:cubicBezTo>
                  <a:pt x="7143471" y="969963"/>
                  <a:pt x="7144887" y="1005331"/>
                  <a:pt x="7130024" y="1063288"/>
                </a:cubicBezTo>
                <a:cubicBezTo>
                  <a:pt x="7136312" y="1111028"/>
                  <a:pt x="7140076" y="1110140"/>
                  <a:pt x="7126817" y="1157176"/>
                </a:cubicBezTo>
                <a:cubicBezTo>
                  <a:pt x="7124083" y="1192124"/>
                  <a:pt x="7124864" y="1197232"/>
                  <a:pt x="7109474" y="1210776"/>
                </a:cubicBezTo>
                <a:lnTo>
                  <a:pt x="7105443" y="1301993"/>
                </a:lnTo>
                <a:lnTo>
                  <a:pt x="7075215" y="1360879"/>
                </a:lnTo>
                <a:lnTo>
                  <a:pt x="7067477" y="1404045"/>
                </a:lnTo>
                <a:lnTo>
                  <a:pt x="7046803" y="1429568"/>
                </a:lnTo>
                <a:lnTo>
                  <a:pt x="7047831" y="1430305"/>
                </a:lnTo>
                <a:cubicBezTo>
                  <a:pt x="7049677" y="1432466"/>
                  <a:pt x="7037718" y="1459891"/>
                  <a:pt x="7035374" y="1463304"/>
                </a:cubicBezTo>
                <a:cubicBezTo>
                  <a:pt x="7032892" y="1477394"/>
                  <a:pt x="7036007" y="1501295"/>
                  <a:pt x="7032938" y="1514846"/>
                </a:cubicBezTo>
                <a:lnTo>
                  <a:pt x="7029397" y="1519731"/>
                </a:lnTo>
                <a:lnTo>
                  <a:pt x="7029620" y="1519929"/>
                </a:lnTo>
                <a:cubicBezTo>
                  <a:pt x="7029470" y="1521210"/>
                  <a:pt x="7032690" y="1543635"/>
                  <a:pt x="7030612" y="1546022"/>
                </a:cubicBezTo>
                <a:lnTo>
                  <a:pt x="7035010" y="1578752"/>
                </a:lnTo>
                <a:cubicBezTo>
                  <a:pt x="7029127" y="1605585"/>
                  <a:pt x="7049361" y="1622803"/>
                  <a:pt x="7026513" y="1647555"/>
                </a:cubicBezTo>
                <a:cubicBezTo>
                  <a:pt x="7021108" y="1672675"/>
                  <a:pt x="7026193" y="1694404"/>
                  <a:pt x="7013857" y="1715685"/>
                </a:cubicBezTo>
                <a:cubicBezTo>
                  <a:pt x="7019795" y="1724301"/>
                  <a:pt x="7021078" y="1732435"/>
                  <a:pt x="7007215" y="1740358"/>
                </a:cubicBezTo>
                <a:cubicBezTo>
                  <a:pt x="7005605" y="1763793"/>
                  <a:pt x="7021348" y="1769422"/>
                  <a:pt x="7004455" y="1784314"/>
                </a:cubicBezTo>
                <a:cubicBezTo>
                  <a:pt x="7028967" y="1797417"/>
                  <a:pt x="7018226" y="1798221"/>
                  <a:pt x="7008825" y="1804434"/>
                </a:cubicBezTo>
                <a:lnTo>
                  <a:pt x="7008048" y="1805316"/>
                </a:lnTo>
                <a:lnTo>
                  <a:pt x="7011573" y="1807109"/>
                </a:lnTo>
                <a:lnTo>
                  <a:pt x="7008900" y="1821003"/>
                </a:lnTo>
                <a:lnTo>
                  <a:pt x="7006523" y="1824832"/>
                </a:lnTo>
                <a:cubicBezTo>
                  <a:pt x="7005264" y="1827468"/>
                  <a:pt x="7004917" y="1829219"/>
                  <a:pt x="7005215" y="1830429"/>
                </a:cubicBezTo>
                <a:lnTo>
                  <a:pt x="7005505" y="1830569"/>
                </a:lnTo>
                <a:lnTo>
                  <a:pt x="7003643" y="1835810"/>
                </a:lnTo>
                <a:cubicBezTo>
                  <a:pt x="6999759" y="1844665"/>
                  <a:pt x="6995277" y="1853278"/>
                  <a:pt x="6990432" y="1861483"/>
                </a:cubicBezTo>
                <a:cubicBezTo>
                  <a:pt x="7002807" y="1866643"/>
                  <a:pt x="6989768" y="1884999"/>
                  <a:pt x="6997246" y="1892417"/>
                </a:cubicBezTo>
                <a:lnTo>
                  <a:pt x="7012242" y="1895114"/>
                </a:lnTo>
                <a:lnTo>
                  <a:pt x="7010080" y="1899379"/>
                </a:lnTo>
                <a:lnTo>
                  <a:pt x="7003451" y="1907867"/>
                </a:lnTo>
                <a:cubicBezTo>
                  <a:pt x="7002589" y="1909162"/>
                  <a:pt x="7002627" y="1909994"/>
                  <a:pt x="7004341" y="1910265"/>
                </a:cubicBezTo>
                <a:cubicBezTo>
                  <a:pt x="7003975" y="1914884"/>
                  <a:pt x="7000873" y="1930292"/>
                  <a:pt x="7001248" y="1935584"/>
                </a:cubicBezTo>
                <a:lnTo>
                  <a:pt x="7006599" y="1942021"/>
                </a:lnTo>
                <a:lnTo>
                  <a:pt x="6985020" y="1967551"/>
                </a:lnTo>
                <a:lnTo>
                  <a:pt x="6949577" y="2024270"/>
                </a:lnTo>
                <a:lnTo>
                  <a:pt x="6942508" y="2107942"/>
                </a:lnTo>
                <a:cubicBezTo>
                  <a:pt x="6912270" y="2138038"/>
                  <a:pt x="6933395" y="2159228"/>
                  <a:pt x="6933336" y="2193455"/>
                </a:cubicBezTo>
                <a:cubicBezTo>
                  <a:pt x="6924282" y="2220953"/>
                  <a:pt x="6933361" y="2224200"/>
                  <a:pt x="6927972" y="2260088"/>
                </a:cubicBezTo>
                <a:cubicBezTo>
                  <a:pt x="6923728" y="2275916"/>
                  <a:pt x="6917037" y="2285645"/>
                  <a:pt x="6909058" y="2296008"/>
                </a:cubicBezTo>
                <a:lnTo>
                  <a:pt x="6901810" y="2305564"/>
                </a:lnTo>
                <a:lnTo>
                  <a:pt x="6904482" y="2320214"/>
                </a:lnTo>
                <a:cubicBezTo>
                  <a:pt x="6902155" y="2355906"/>
                  <a:pt x="6895137" y="2394678"/>
                  <a:pt x="6891885" y="2417011"/>
                </a:cubicBezTo>
                <a:cubicBezTo>
                  <a:pt x="6880976" y="2426377"/>
                  <a:pt x="6897848" y="2456509"/>
                  <a:pt x="6884970" y="2454207"/>
                </a:cubicBezTo>
                <a:cubicBezTo>
                  <a:pt x="6890753" y="2464947"/>
                  <a:pt x="6887930" y="2476105"/>
                  <a:pt x="6882954" y="2487203"/>
                </a:cubicBezTo>
                <a:lnTo>
                  <a:pt x="6871484" y="2512282"/>
                </a:lnTo>
                <a:lnTo>
                  <a:pt x="6872496" y="2514318"/>
                </a:lnTo>
                <a:lnTo>
                  <a:pt x="6898111" y="2574334"/>
                </a:lnTo>
                <a:lnTo>
                  <a:pt x="6897017" y="2579877"/>
                </a:lnTo>
                <a:cubicBezTo>
                  <a:pt x="6896861" y="2585644"/>
                  <a:pt x="6897245" y="2603388"/>
                  <a:pt x="6897171" y="2608928"/>
                </a:cubicBezTo>
                <a:cubicBezTo>
                  <a:pt x="6896975" y="2610322"/>
                  <a:pt x="6896780" y="2611717"/>
                  <a:pt x="6896584" y="2613111"/>
                </a:cubicBezTo>
                <a:lnTo>
                  <a:pt x="6888164" y="2621996"/>
                </a:lnTo>
                <a:lnTo>
                  <a:pt x="6890652" y="2634265"/>
                </a:lnTo>
                <a:lnTo>
                  <a:pt x="6882034" y="2647237"/>
                </a:lnTo>
                <a:cubicBezTo>
                  <a:pt x="6884287" y="2648158"/>
                  <a:pt x="6886365" y="2649356"/>
                  <a:pt x="6888195" y="2650786"/>
                </a:cubicBezTo>
                <a:lnTo>
                  <a:pt x="6894052" y="2661993"/>
                </a:lnTo>
                <a:lnTo>
                  <a:pt x="6885953" y="2670949"/>
                </a:lnTo>
                <a:cubicBezTo>
                  <a:pt x="6898507" y="2672007"/>
                  <a:pt x="6883930" y="2681695"/>
                  <a:pt x="6880156" y="2690255"/>
                </a:cubicBezTo>
                <a:lnTo>
                  <a:pt x="6881009" y="2695683"/>
                </a:lnTo>
                <a:lnTo>
                  <a:pt x="6870001" y="2713964"/>
                </a:lnTo>
                <a:lnTo>
                  <a:pt x="6864441" y="2730175"/>
                </a:lnTo>
                <a:lnTo>
                  <a:pt x="6875107" y="2763497"/>
                </a:lnTo>
                <a:lnTo>
                  <a:pt x="6837349" y="3051539"/>
                </a:lnTo>
                <a:lnTo>
                  <a:pt x="6835698" y="3060333"/>
                </a:lnTo>
                <a:lnTo>
                  <a:pt x="6837785" y="3065434"/>
                </a:lnTo>
                <a:lnTo>
                  <a:pt x="6834476" y="3066836"/>
                </a:lnTo>
                <a:lnTo>
                  <a:pt x="6831096" y="3084834"/>
                </a:lnTo>
                <a:cubicBezTo>
                  <a:pt x="6831166" y="3088976"/>
                  <a:pt x="6831235" y="3093117"/>
                  <a:pt x="6831305" y="3097259"/>
                </a:cubicBezTo>
                <a:lnTo>
                  <a:pt x="6828050" y="3101053"/>
                </a:lnTo>
                <a:lnTo>
                  <a:pt x="6827093" y="3106151"/>
                </a:lnTo>
                <a:lnTo>
                  <a:pt x="6833251" y="3116747"/>
                </a:lnTo>
                <a:cubicBezTo>
                  <a:pt x="6834765" y="3127646"/>
                  <a:pt x="6821739" y="3134084"/>
                  <a:pt x="6825921" y="3151828"/>
                </a:cubicBezTo>
                <a:cubicBezTo>
                  <a:pt x="6833244" y="3163902"/>
                  <a:pt x="6834336" y="3171780"/>
                  <a:pt x="6825863" y="3180546"/>
                </a:cubicBezTo>
                <a:cubicBezTo>
                  <a:pt x="6861566" y="3236545"/>
                  <a:pt x="6826703" y="3210316"/>
                  <a:pt x="6839691" y="3258677"/>
                </a:cubicBezTo>
                <a:lnTo>
                  <a:pt x="6840898" y="3262610"/>
                </a:lnTo>
                <a:lnTo>
                  <a:pt x="6834652" y="3277179"/>
                </a:lnTo>
                <a:lnTo>
                  <a:pt x="6832324" y="3278130"/>
                </a:lnTo>
                <a:lnTo>
                  <a:pt x="6849750" y="3325671"/>
                </a:lnTo>
                <a:lnTo>
                  <a:pt x="6847551" y="3332072"/>
                </a:lnTo>
                <a:lnTo>
                  <a:pt x="6864685" y="3362948"/>
                </a:lnTo>
                <a:lnTo>
                  <a:pt x="6870457" y="3378959"/>
                </a:lnTo>
                <a:lnTo>
                  <a:pt x="6883738" y="3407057"/>
                </a:lnTo>
                <a:lnTo>
                  <a:pt x="6881948" y="3409825"/>
                </a:lnTo>
                <a:lnTo>
                  <a:pt x="6885647" y="3415218"/>
                </a:lnTo>
                <a:lnTo>
                  <a:pt x="6883908" y="3419880"/>
                </a:lnTo>
                <a:lnTo>
                  <a:pt x="6885903" y="3424545"/>
                </a:lnTo>
                <a:cubicBezTo>
                  <a:pt x="6886517" y="3433967"/>
                  <a:pt x="6886474" y="3466028"/>
                  <a:pt x="6887603" y="3476412"/>
                </a:cubicBezTo>
                <a:lnTo>
                  <a:pt x="6892664" y="3486850"/>
                </a:lnTo>
                <a:lnTo>
                  <a:pt x="6886319" y="3496391"/>
                </a:lnTo>
                <a:lnTo>
                  <a:pt x="6893119" y="3531201"/>
                </a:lnTo>
                <a:lnTo>
                  <a:pt x="6902876" y="3542019"/>
                </a:lnTo>
                <a:lnTo>
                  <a:pt x="6910520" y="3552249"/>
                </a:lnTo>
                <a:cubicBezTo>
                  <a:pt x="6910641" y="3552725"/>
                  <a:pt x="6910761" y="3553202"/>
                  <a:pt x="6910882" y="3553678"/>
                </a:cubicBezTo>
                <a:lnTo>
                  <a:pt x="6914489" y="3568021"/>
                </a:lnTo>
                <a:lnTo>
                  <a:pt x="6914914" y="3569719"/>
                </a:lnTo>
                <a:lnTo>
                  <a:pt x="6912342" y="3586412"/>
                </a:lnTo>
                <a:lnTo>
                  <a:pt x="6915338" y="3597336"/>
                </a:lnTo>
                <a:lnTo>
                  <a:pt x="6907234" y="3606007"/>
                </a:lnTo>
                <a:cubicBezTo>
                  <a:pt x="6907242" y="3617747"/>
                  <a:pt x="6907253" y="3629488"/>
                  <a:pt x="6907261" y="3641228"/>
                </a:cubicBezTo>
                <a:lnTo>
                  <a:pt x="6914828" y="3653088"/>
                </a:lnTo>
                <a:lnTo>
                  <a:pt x="6920416" y="3664114"/>
                </a:lnTo>
                <a:cubicBezTo>
                  <a:pt x="6920443" y="3664599"/>
                  <a:pt x="6920471" y="3665084"/>
                  <a:pt x="6920498" y="3665569"/>
                </a:cubicBezTo>
                <a:cubicBezTo>
                  <a:pt x="6920895" y="3672776"/>
                  <a:pt x="6919946" y="3688591"/>
                  <a:pt x="6922809" y="3707357"/>
                </a:cubicBezTo>
                <a:cubicBezTo>
                  <a:pt x="6923485" y="3724716"/>
                  <a:pt x="6941058" y="3760234"/>
                  <a:pt x="6937676" y="3778166"/>
                </a:cubicBezTo>
                <a:cubicBezTo>
                  <a:pt x="6964607" y="3845122"/>
                  <a:pt x="6948407" y="3821305"/>
                  <a:pt x="6958359" y="3878222"/>
                </a:cubicBezTo>
                <a:cubicBezTo>
                  <a:pt x="6984499" y="3905047"/>
                  <a:pt x="6948397" y="4015047"/>
                  <a:pt x="6953118" y="4048117"/>
                </a:cubicBezTo>
                <a:cubicBezTo>
                  <a:pt x="6904784" y="4192084"/>
                  <a:pt x="6919242" y="4158987"/>
                  <a:pt x="6913020" y="4219510"/>
                </a:cubicBezTo>
                <a:cubicBezTo>
                  <a:pt x="6927533" y="4280033"/>
                  <a:pt x="6888360" y="4345686"/>
                  <a:pt x="6915792" y="4411258"/>
                </a:cubicBezTo>
                <a:cubicBezTo>
                  <a:pt x="6913610" y="4437329"/>
                  <a:pt x="6906858" y="4473140"/>
                  <a:pt x="6907579" y="4488531"/>
                </a:cubicBezTo>
                <a:cubicBezTo>
                  <a:pt x="6907403" y="4505410"/>
                  <a:pt x="6907228" y="4522289"/>
                  <a:pt x="6907052" y="4539168"/>
                </a:cubicBezTo>
                <a:cubicBezTo>
                  <a:pt x="6895094" y="4567830"/>
                  <a:pt x="6887285" y="4588197"/>
                  <a:pt x="6891916" y="4625153"/>
                </a:cubicBezTo>
                <a:cubicBezTo>
                  <a:pt x="6900413" y="4662889"/>
                  <a:pt x="6888879" y="4679357"/>
                  <a:pt x="6882094" y="4733115"/>
                </a:cubicBezTo>
                <a:cubicBezTo>
                  <a:pt x="6891667" y="4752352"/>
                  <a:pt x="6878350" y="4832308"/>
                  <a:pt x="6860189" y="4844323"/>
                </a:cubicBezTo>
                <a:cubicBezTo>
                  <a:pt x="6856424" y="4857054"/>
                  <a:pt x="6863174" y="4871554"/>
                  <a:pt x="6843618" y="4877992"/>
                </a:cubicBezTo>
                <a:cubicBezTo>
                  <a:pt x="6820131" y="4888353"/>
                  <a:pt x="6857398" y="4931200"/>
                  <a:pt x="6829393" y="4925805"/>
                </a:cubicBezTo>
                <a:cubicBezTo>
                  <a:pt x="6854944" y="4956261"/>
                  <a:pt x="6805820" y="4982633"/>
                  <a:pt x="6794017" y="5009272"/>
                </a:cubicBezTo>
                <a:cubicBezTo>
                  <a:pt x="6796239" y="5034036"/>
                  <a:pt x="6791355" y="5053859"/>
                  <a:pt x="6786085" y="5111369"/>
                </a:cubicBezTo>
                <a:cubicBezTo>
                  <a:pt x="6796204" y="5141336"/>
                  <a:pt x="6760393" y="5161742"/>
                  <a:pt x="6799321" y="5210876"/>
                </a:cubicBezTo>
                <a:cubicBezTo>
                  <a:pt x="6795435" y="5212581"/>
                  <a:pt x="6800034" y="5227501"/>
                  <a:pt x="6803597" y="5269726"/>
                </a:cubicBezTo>
                <a:cubicBezTo>
                  <a:pt x="6807162" y="5311951"/>
                  <a:pt x="6813370" y="5400671"/>
                  <a:pt x="6820713" y="5464225"/>
                </a:cubicBezTo>
                <a:cubicBezTo>
                  <a:pt x="6824745" y="5536542"/>
                  <a:pt x="6813205" y="5517959"/>
                  <a:pt x="6824380" y="5594585"/>
                </a:cubicBezTo>
                <a:cubicBezTo>
                  <a:pt x="6822888" y="5619318"/>
                  <a:pt x="6797022" y="5647975"/>
                  <a:pt x="6806680" y="5667896"/>
                </a:cubicBezTo>
                <a:cubicBezTo>
                  <a:pt x="6799814" y="5696311"/>
                  <a:pt x="6798559" y="5738356"/>
                  <a:pt x="6791486" y="5769225"/>
                </a:cubicBezTo>
                <a:cubicBezTo>
                  <a:pt x="6791906" y="5787258"/>
                  <a:pt x="6792324" y="5805291"/>
                  <a:pt x="6792745" y="5823324"/>
                </a:cubicBezTo>
                <a:cubicBezTo>
                  <a:pt x="6789102" y="5853058"/>
                  <a:pt x="6788588" y="5838948"/>
                  <a:pt x="6789109" y="5862699"/>
                </a:cubicBezTo>
                <a:lnTo>
                  <a:pt x="6793675" y="5906467"/>
                </a:lnTo>
                <a:lnTo>
                  <a:pt x="6814548" y="5939847"/>
                </a:lnTo>
                <a:cubicBezTo>
                  <a:pt x="6821828" y="5955713"/>
                  <a:pt x="6797711" y="5940131"/>
                  <a:pt x="6809795" y="5973994"/>
                </a:cubicBezTo>
                <a:cubicBezTo>
                  <a:pt x="6784167" y="5997051"/>
                  <a:pt x="6806424" y="6032039"/>
                  <a:pt x="6810756" y="6089693"/>
                </a:cubicBezTo>
                <a:lnTo>
                  <a:pt x="6814601" y="6224938"/>
                </a:lnTo>
                <a:cubicBezTo>
                  <a:pt x="6811422" y="6270972"/>
                  <a:pt x="6831942" y="6317522"/>
                  <a:pt x="6840137" y="6370251"/>
                </a:cubicBezTo>
                <a:cubicBezTo>
                  <a:pt x="6848333" y="6422980"/>
                  <a:pt x="6862918" y="6490855"/>
                  <a:pt x="6863777" y="6541313"/>
                </a:cubicBezTo>
                <a:cubicBezTo>
                  <a:pt x="6862878" y="6576319"/>
                  <a:pt x="6854892" y="6591883"/>
                  <a:pt x="6868355" y="6640957"/>
                </a:cubicBezTo>
                <a:cubicBezTo>
                  <a:pt x="6880485" y="6669536"/>
                  <a:pt x="6875256" y="6675394"/>
                  <a:pt x="6881422" y="6705297"/>
                </a:cubicBezTo>
                <a:cubicBezTo>
                  <a:pt x="6880347" y="6727133"/>
                  <a:pt x="6890881" y="6732087"/>
                  <a:pt x="6894105" y="6759582"/>
                </a:cubicBezTo>
                <a:cubicBezTo>
                  <a:pt x="6878594" y="6796071"/>
                  <a:pt x="6874636" y="6769544"/>
                  <a:pt x="6892152" y="6817746"/>
                </a:cubicBezTo>
                <a:cubicBezTo>
                  <a:pt x="6883936" y="6828354"/>
                  <a:pt x="6887505" y="6836369"/>
                  <a:pt x="6895302" y="6843646"/>
                </a:cubicBezTo>
                <a:lnTo>
                  <a:pt x="6914368" y="6857998"/>
                </a:lnTo>
                <a:lnTo>
                  <a:pt x="7549620" y="6857998"/>
                </a:lnTo>
                <a:lnTo>
                  <a:pt x="7918980" y="6857998"/>
                </a:lnTo>
                <a:lnTo>
                  <a:pt x="7918980" y="6858000"/>
                </a:lnTo>
                <a:lnTo>
                  <a:pt x="7549620" y="6858000"/>
                </a:lnTo>
                <a:lnTo>
                  <a:pt x="6658851" y="6858000"/>
                </a:lnTo>
                <a:lnTo>
                  <a:pt x="2092387" y="6858000"/>
                </a:lnTo>
                <a:lnTo>
                  <a:pt x="1822980" y="6858000"/>
                </a:lnTo>
                <a:lnTo>
                  <a:pt x="727500" y="6858000"/>
                </a:lnTo>
                <a:lnTo>
                  <a:pt x="504457" y="6858000"/>
                </a:lnTo>
                <a:lnTo>
                  <a:pt x="0" y="6858000"/>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noGrp="1"/>
          </p:cNvSpPr>
          <p:nvPr>
            <p:ph type="title" idx="4294967295"/>
          </p:nvPr>
        </p:nvSpPr>
        <p:spPr>
          <a:xfrm>
            <a:off x="1137033" y="609600"/>
            <a:ext cx="5243295" cy="13308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3" y="2194102"/>
            <a:ext cx="5243295" cy="3908585"/>
          </a:xfrm>
          <a:prstGeom prst="rect">
            <a:avLst/>
          </a:prstGeom>
        </p:spPr>
        <p:txBody>
          <a:bodyPr vert="horz" lIns="91440" tIns="45720" rIns="91440" bIns="45720" rtlCol="0">
            <a:normAutofit fontScale="92500" lnSpcReduction="10000"/>
          </a:bodyPr>
          <a:lstStyle/>
          <a:p>
            <a:pPr>
              <a:spcBef>
                <a:spcPts val="1400"/>
              </a:spcBef>
            </a:pPr>
            <a:r>
              <a:rPr lang="en-US" sz="2000" dirty="0"/>
              <a:t>Query:</a:t>
            </a:r>
            <a:br>
              <a:rPr lang="en-US" sz="2000" dirty="0"/>
            </a:br>
            <a:r>
              <a:rPr lang="en-US" sz="2000" dirty="0"/>
              <a:t>%</a:t>
            </a:r>
            <a:r>
              <a:rPr lang="en-US" sz="2000" dirty="0" err="1"/>
              <a:t>sql</a:t>
            </a:r>
            <a:r>
              <a:rPr lang="en-US" sz="2000" dirty="0"/>
              <a:t> SELECT DISTINCT(LAUNCH_SITE) FROM SPACEXTABLE</a:t>
            </a:r>
          </a:p>
          <a:p>
            <a:pPr>
              <a:spcBef>
                <a:spcPts val="1400"/>
              </a:spcBef>
            </a:pPr>
            <a:endParaRPr lang="en-US" sz="2000" dirty="0"/>
          </a:p>
          <a:p>
            <a:pPr>
              <a:spcBef>
                <a:spcPts val="1400"/>
              </a:spcBef>
            </a:pPr>
            <a:r>
              <a:rPr lang="en-US" sz="2000" dirty="0"/>
              <a:t>Logic:</a:t>
            </a:r>
            <a:br>
              <a:rPr lang="en-US" sz="2000" dirty="0"/>
            </a:br>
            <a:r>
              <a:rPr lang="en-US" sz="2000" dirty="0"/>
              <a:t>Return a unique list of the different launch sites from the data set</a:t>
            </a:r>
          </a:p>
          <a:p>
            <a:pPr>
              <a:spcBef>
                <a:spcPts val="1400"/>
              </a:spcBef>
            </a:pPr>
            <a:endParaRPr lang="en-US" sz="2000" dirty="0"/>
          </a:p>
          <a:p>
            <a:pPr>
              <a:spcBef>
                <a:spcPts val="1400"/>
              </a:spcBef>
            </a:pPr>
            <a:r>
              <a:rPr lang="en-US" sz="2000" dirty="0"/>
              <a:t>Alternatively, this result can also be achieved with the below query:</a:t>
            </a:r>
          </a:p>
          <a:p>
            <a:pPr>
              <a:spcBef>
                <a:spcPts val="1400"/>
              </a:spcBef>
            </a:pPr>
            <a:r>
              <a:rPr lang="en-US" sz="2000" dirty="0"/>
              <a:t>%</a:t>
            </a:r>
            <a:r>
              <a:rPr lang="en-US" sz="2000" dirty="0" err="1"/>
              <a:t>sql</a:t>
            </a:r>
            <a:r>
              <a:rPr lang="en-US" sz="2000" dirty="0"/>
              <a:t> SELECT LAUNCH_SITE FROM SPACEXTABLE GROUP BY LAUNCH_SITE</a:t>
            </a:r>
          </a:p>
        </p:txBody>
      </p:sp>
      <p:sp>
        <p:nvSpPr>
          <p:cNvPr id="19" name="Rectangle 6">
            <a:extLst>
              <a:ext uri="{FF2B5EF4-FFF2-40B4-BE49-F238E27FC236}">
                <a16:creationId xmlns:a16="http://schemas.microsoft.com/office/drawing/2014/main" id="{5B1C0F75-E7F7-4B02-A77F-5EABD7CBD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4090" y="6128733"/>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Launch Sites found are:&#10;CCAFS LC-40&#10;VAFB SLC-4E&#10;KSC LC-39A&#10;CCAFS SLC-40">
            <a:extLst>
              <a:ext uri="{FF2B5EF4-FFF2-40B4-BE49-F238E27FC236}">
                <a16:creationId xmlns:a16="http://schemas.microsoft.com/office/drawing/2014/main" id="{0F7CCB5A-2BC8-5328-C149-19D4436ED7BA}"/>
              </a:ext>
            </a:extLst>
          </p:cNvPr>
          <p:cNvPicPr>
            <a:picLocks noChangeAspect="1"/>
          </p:cNvPicPr>
          <p:nvPr/>
        </p:nvPicPr>
        <p:blipFill>
          <a:blip r:embed="rId2"/>
          <a:stretch>
            <a:fillRect/>
          </a:stretch>
        </p:blipFill>
        <p:spPr>
          <a:xfrm>
            <a:off x="7918981" y="1875099"/>
            <a:ext cx="2326051" cy="2960429"/>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24</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noGrp="1"/>
          </p:cNvSpPr>
          <p:nvPr>
            <p:ph type="title" idx="4294967295"/>
          </p:nvPr>
        </p:nvSpPr>
        <p:spPr>
          <a:xfrm>
            <a:off x="630936" y="502919"/>
            <a:ext cx="3685030" cy="19127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Site Names Begin with 'CCA'</a:t>
            </a:r>
          </a:p>
        </p:txBody>
      </p:sp>
      <p:sp>
        <p:nvSpPr>
          <p:cNvPr id="3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912734"/>
          </a:xfrm>
          <a:prstGeom prst="rect">
            <a:avLst/>
          </a:prstGeom>
        </p:spPr>
        <p:txBody>
          <a:bodyPr vert="horz" lIns="91440" tIns="45720" rIns="91440" bIns="45720" rtlCol="0" anchor="ctr">
            <a:noAutofit/>
          </a:bodyPr>
          <a:lstStyle/>
          <a:p>
            <a:pPr>
              <a:spcBef>
                <a:spcPts val="1400"/>
              </a:spcBef>
            </a:pPr>
            <a:r>
              <a:rPr lang="en-US" sz="1900" dirty="0"/>
              <a:t>Query:</a:t>
            </a:r>
            <a:br>
              <a:rPr lang="en-US" sz="1900" dirty="0"/>
            </a:br>
            <a:r>
              <a:rPr lang="en-US" sz="1900" dirty="0"/>
              <a:t>%</a:t>
            </a:r>
            <a:r>
              <a:rPr lang="en-US" sz="1900" dirty="0" err="1"/>
              <a:t>sql</a:t>
            </a:r>
            <a:r>
              <a:rPr lang="en-US" sz="1900" dirty="0"/>
              <a:t> SELECT * FROM SPACEXTABLE WHERE LAUNCH_SITE LIKE ('CCA%') LIMIT 5</a:t>
            </a:r>
          </a:p>
          <a:p>
            <a:pPr>
              <a:spcBef>
                <a:spcPts val="1400"/>
              </a:spcBef>
            </a:pPr>
            <a:r>
              <a:rPr lang="en-US" sz="1900" dirty="0"/>
              <a:t>Logic:</a:t>
            </a:r>
            <a:br>
              <a:rPr lang="en-US" sz="1900" dirty="0"/>
            </a:br>
            <a:r>
              <a:rPr lang="en-US" sz="1900" dirty="0"/>
              <a:t>Show up to five transactions that are have launch site name that begins with ‘CCA’</a:t>
            </a:r>
          </a:p>
        </p:txBody>
      </p:sp>
      <p:pic>
        <p:nvPicPr>
          <p:cNvPr id="6" name="Picture 5">
            <a:extLst>
              <a:ext uri="{FF2B5EF4-FFF2-40B4-BE49-F238E27FC236}">
                <a16:creationId xmlns:a16="http://schemas.microsoft.com/office/drawing/2014/main" id="{E6DEA867-690B-9C9E-C861-E7D9C29C80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0936" y="2892222"/>
            <a:ext cx="10917936" cy="2756780"/>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noGrp="1"/>
          </p:cNvSpPr>
          <p:nvPr>
            <p:ph type="title" idx="4294967295"/>
          </p:nvPr>
        </p:nvSpPr>
        <p:spPr>
          <a:xfrm>
            <a:off x="838199" y="1068891"/>
            <a:ext cx="4259731" cy="198508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Total Payload Mass</a:t>
            </a:r>
          </a:p>
        </p:txBody>
      </p:sp>
      <p:sp>
        <p:nvSpPr>
          <p:cNvPr id="15" name="Freeform: Shape 14">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86415" y="723153"/>
            <a:ext cx="4555782" cy="5392482"/>
          </a:xfrm>
          <a:prstGeom prst="rect">
            <a:avLst/>
          </a:prstGeom>
        </p:spPr>
        <p:txBody>
          <a:bodyPr vert="horz" lIns="91440" tIns="45720" rIns="91440" bIns="45720" rtlCol="0" anchor="ctr">
            <a:normAutofit/>
          </a:bodyPr>
          <a:lstStyle/>
          <a:p>
            <a:pPr>
              <a:spcBef>
                <a:spcPts val="1400"/>
              </a:spcBef>
            </a:pPr>
            <a:r>
              <a:rPr lang="en-US" sz="2000" dirty="0"/>
              <a:t>Query:</a:t>
            </a:r>
            <a:br>
              <a:rPr lang="en-US" sz="2000" dirty="0"/>
            </a:br>
            <a:r>
              <a:rPr lang="en-US" sz="2000" dirty="0"/>
              <a:t>%</a:t>
            </a:r>
            <a:r>
              <a:rPr lang="en-US" sz="2000" dirty="0" err="1"/>
              <a:t>sql</a:t>
            </a:r>
            <a:r>
              <a:rPr lang="en-US" sz="2000" dirty="0"/>
              <a:t> SELECT SUM(PAYLOAD_MASS__KG_) FROM SPACEXTABLE WHERE CUSTOMER = 'NASA (CRS)' AND </a:t>
            </a:r>
            <a:r>
              <a:rPr lang="en-US" sz="2000" dirty="0" err="1"/>
              <a:t>Booster_Version</a:t>
            </a:r>
            <a:r>
              <a:rPr lang="en-US" sz="2000" dirty="0"/>
              <a:t> IS NOT NULL AND </a:t>
            </a:r>
            <a:r>
              <a:rPr lang="en-US" sz="2000" dirty="0" err="1"/>
              <a:t>Booster_Version</a:t>
            </a:r>
            <a:r>
              <a:rPr lang="en-US" sz="2000" dirty="0"/>
              <a:t> != ‘’</a:t>
            </a:r>
          </a:p>
          <a:p>
            <a:pPr>
              <a:spcBef>
                <a:spcPts val="1400"/>
              </a:spcBef>
            </a:pPr>
            <a:endParaRPr lang="en-US" sz="2000" dirty="0"/>
          </a:p>
          <a:p>
            <a:pPr>
              <a:spcBef>
                <a:spcPts val="1400"/>
              </a:spcBef>
            </a:pPr>
            <a:r>
              <a:rPr lang="en-US" sz="2000" dirty="0"/>
              <a:t>Logic:</a:t>
            </a:r>
            <a:br>
              <a:rPr lang="en-US" sz="2000" dirty="0"/>
            </a:br>
            <a:r>
              <a:rPr lang="en-US" sz="2000" dirty="0"/>
              <a:t>Show the total amount of payload mass carried by launches using boosters from NASA (CRS). </a:t>
            </a:r>
            <a:br>
              <a:rPr lang="en-US" sz="2000" dirty="0"/>
            </a:br>
            <a:br>
              <a:rPr lang="en-US" sz="2000" dirty="0"/>
            </a:br>
            <a:r>
              <a:rPr lang="en-US" sz="2000" dirty="0"/>
              <a:t>The additional where parameters on </a:t>
            </a:r>
            <a:r>
              <a:rPr lang="en-US" sz="2000" dirty="0" err="1"/>
              <a:t>Booster_Version</a:t>
            </a:r>
            <a:r>
              <a:rPr lang="en-US" sz="2000" dirty="0"/>
              <a:t> ensures that there is a booster assigned to the launches included in the summed total.</a:t>
            </a:r>
          </a:p>
        </p:txBody>
      </p:sp>
      <p:pic>
        <p:nvPicPr>
          <p:cNvPr id="6" name="Picture 5" descr="Total sum of payload = 45596 kg">
            <a:extLst>
              <a:ext uri="{FF2B5EF4-FFF2-40B4-BE49-F238E27FC236}">
                <a16:creationId xmlns:a16="http://schemas.microsoft.com/office/drawing/2014/main" id="{15EF8833-5456-2A03-1523-26F7BA9BB058}"/>
              </a:ext>
            </a:extLst>
          </p:cNvPr>
          <p:cNvPicPr>
            <a:picLocks noChangeAspect="1"/>
          </p:cNvPicPr>
          <p:nvPr/>
        </p:nvPicPr>
        <p:blipFill>
          <a:blip r:embed="rId2"/>
          <a:stretch>
            <a:fillRect/>
          </a:stretch>
        </p:blipFill>
        <p:spPr>
          <a:xfrm>
            <a:off x="1049617" y="3964728"/>
            <a:ext cx="3836894" cy="1632364"/>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26</a:t>
            </a:fld>
            <a:endParaRPr lang="en-US" sz="10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noGrp="1"/>
          </p:cNvSpPr>
          <p:nvPr>
            <p:ph type="title" idx="4294967295"/>
          </p:nvPr>
        </p:nvSpPr>
        <p:spPr>
          <a:xfrm>
            <a:off x="838200" y="365125"/>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pPr>
              <a:spcBef>
                <a:spcPts val="1400"/>
              </a:spcBef>
            </a:pPr>
            <a:r>
              <a:rPr lang="en-US" sz="2000" dirty="0"/>
              <a:t>Query:</a:t>
            </a:r>
            <a:br>
              <a:rPr lang="en-US" sz="2000" dirty="0"/>
            </a:br>
            <a:r>
              <a:rPr lang="en-US" sz="2000" dirty="0"/>
              <a:t>%</a:t>
            </a:r>
            <a:r>
              <a:rPr lang="en-US" sz="2000" dirty="0" err="1"/>
              <a:t>sql</a:t>
            </a:r>
            <a:r>
              <a:rPr lang="en-US" sz="2000" dirty="0"/>
              <a:t> SELECT AVG(PAYLOAD_MASS__KG_) FROM SPACEXTABLE WHERE BOOSTER_VERSION = 'F9 v1.1’</a:t>
            </a:r>
          </a:p>
          <a:p>
            <a:pPr>
              <a:spcBef>
                <a:spcPts val="1400"/>
              </a:spcBef>
            </a:pPr>
            <a:endParaRPr lang="en-US" sz="2000" dirty="0"/>
          </a:p>
          <a:p>
            <a:pPr>
              <a:spcBef>
                <a:spcPts val="1400"/>
              </a:spcBef>
            </a:pPr>
            <a:r>
              <a:rPr lang="en-US" sz="2000" dirty="0"/>
              <a:t>Logic:</a:t>
            </a:r>
            <a:br>
              <a:rPr lang="en-US" sz="2000" dirty="0"/>
            </a:br>
            <a:r>
              <a:rPr lang="en-US" sz="2000" dirty="0"/>
              <a:t>Show the average payload mass for launches that used booster version ‘F9 v1.1’</a:t>
            </a:r>
          </a:p>
        </p:txBody>
      </p:sp>
      <p:sp>
        <p:nvSpPr>
          <p:cNvPr id="13" name="Freeform: Shape 12">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6" name="Picture 5" descr="Average payload mass where booster version is &quot;F9 v1.1&quot; = 2928.40 kg">
            <a:extLst>
              <a:ext uri="{FF2B5EF4-FFF2-40B4-BE49-F238E27FC236}">
                <a16:creationId xmlns:a16="http://schemas.microsoft.com/office/drawing/2014/main" id="{26922900-C470-8E25-2E4D-F47D16E7CBC8}"/>
              </a:ext>
            </a:extLst>
          </p:cNvPr>
          <p:cNvPicPr>
            <a:picLocks noChangeAspect="1"/>
          </p:cNvPicPr>
          <p:nvPr/>
        </p:nvPicPr>
        <p:blipFill>
          <a:blip r:embed="rId2"/>
          <a:stretch>
            <a:fillRect/>
          </a:stretch>
        </p:blipFill>
        <p:spPr>
          <a:xfrm>
            <a:off x="7163833" y="3610771"/>
            <a:ext cx="2766872" cy="969043"/>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noGrp="1"/>
          </p:cNvSpPr>
          <p:nvPr>
            <p:ph type="title" idx="4294967295"/>
          </p:nvPr>
        </p:nvSpPr>
        <p:spPr>
          <a:xfrm>
            <a:off x="838200" y="365125"/>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pPr>
              <a:spcBef>
                <a:spcPts val="1400"/>
              </a:spcBef>
            </a:pPr>
            <a:r>
              <a:rPr lang="en-US" sz="2000" dirty="0"/>
              <a:t>Query:</a:t>
            </a:r>
            <a:br>
              <a:rPr lang="en-US" sz="2000" dirty="0"/>
            </a:br>
            <a:r>
              <a:rPr lang="en-US" sz="2000" dirty="0"/>
              <a:t>%</a:t>
            </a:r>
            <a:r>
              <a:rPr lang="en-US" sz="2000" dirty="0" err="1"/>
              <a:t>sql</a:t>
            </a:r>
            <a:r>
              <a:rPr lang="en-US" sz="2000" dirty="0"/>
              <a:t> SELECT MIN(DATE) FROM SPACEXTABLE WHERE MISSION_OUTCOME = 'Success' AND LANDING_OUTCOME LIKE '%ground pad%’</a:t>
            </a:r>
          </a:p>
          <a:p>
            <a:pPr>
              <a:spcBef>
                <a:spcPts val="1400"/>
              </a:spcBef>
            </a:pPr>
            <a:endParaRPr lang="en-US" sz="2000" dirty="0"/>
          </a:p>
          <a:p>
            <a:pPr>
              <a:spcBef>
                <a:spcPts val="1400"/>
              </a:spcBef>
            </a:pPr>
            <a:r>
              <a:rPr lang="en-US" sz="2000" dirty="0"/>
              <a:t>Logic:</a:t>
            </a:r>
            <a:br>
              <a:rPr lang="en-US" sz="2000" dirty="0"/>
            </a:br>
            <a:r>
              <a:rPr lang="en-US" sz="2000" dirty="0"/>
              <a:t>Show the first date of a successful mission outcome where the landing outcome was a Ground pad type landing</a:t>
            </a:r>
          </a:p>
        </p:txBody>
      </p:sp>
      <p:sp>
        <p:nvSpPr>
          <p:cNvPr id="13" name="Freeform: Shape 12">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6" name="Picture 5" descr="First successful ground landing date was 22nd December 2015">
            <a:extLst>
              <a:ext uri="{FF2B5EF4-FFF2-40B4-BE49-F238E27FC236}">
                <a16:creationId xmlns:a16="http://schemas.microsoft.com/office/drawing/2014/main" id="{C8BD25A5-92C6-F11E-A653-A02786BB5F92}"/>
              </a:ext>
            </a:extLst>
          </p:cNvPr>
          <p:cNvPicPr>
            <a:picLocks noChangeAspect="1"/>
          </p:cNvPicPr>
          <p:nvPr/>
        </p:nvPicPr>
        <p:blipFill>
          <a:blip r:embed="rId2"/>
          <a:stretch>
            <a:fillRect/>
          </a:stretch>
        </p:blipFill>
        <p:spPr>
          <a:xfrm>
            <a:off x="6938603" y="3318238"/>
            <a:ext cx="2766872" cy="1972899"/>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noGrp="1"/>
          </p:cNvSpPr>
          <p:nvPr>
            <p:ph type="title" idx="4294967295"/>
          </p:nvPr>
        </p:nvSpPr>
        <p:spPr>
          <a:xfrm>
            <a:off x="645064" y="525982"/>
            <a:ext cx="4282983" cy="12003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Successful Drone Ship Landing with Payload between </a:t>
            </a:r>
            <a:br>
              <a:rPr kumimoji="0" lang="en-US" sz="24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br>
            <a:r>
              <a:rPr kumimoji="0" lang="en-US" sz="24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4000 and 6000</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700" dirty="0"/>
              <a:t>List the names of boosters which have successfully landed on drone ship and had payload mass greater than 4000 but less than 6000</a:t>
            </a:r>
          </a:p>
          <a:p>
            <a:pPr>
              <a:spcBef>
                <a:spcPts val="1400"/>
              </a:spcBef>
            </a:pPr>
            <a:endParaRPr lang="en-US" sz="1700" dirty="0"/>
          </a:p>
          <a:p>
            <a:pPr>
              <a:spcBef>
                <a:spcPts val="1400"/>
              </a:spcBef>
            </a:pPr>
            <a:r>
              <a:rPr lang="en-US" sz="1700" dirty="0"/>
              <a:t>Present your query result with a short explanation here</a:t>
            </a:r>
          </a:p>
          <a:p>
            <a:pPr>
              <a:spcBef>
                <a:spcPts val="1400"/>
              </a:spcBef>
            </a:pPr>
            <a:r>
              <a:rPr lang="en-US" sz="1700" dirty="0"/>
              <a:t>%</a:t>
            </a:r>
            <a:r>
              <a:rPr lang="en-US" sz="1700" dirty="0" err="1"/>
              <a:t>sql</a:t>
            </a:r>
            <a:r>
              <a:rPr lang="en-US" sz="1700" dirty="0"/>
              <a:t> SELECT PAYLOAD FROM SPACEXTABLE WHERE MISSION_OUTCOME = 'Success' AND LANDING_OUTCOME LIKE '%drone ship%' AND PAYLOAD_MASS__KG_ BETWEEN 4000 AND 6000</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183E8C-2591-8EC9-AEF0-FCD0E21688D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45368" y="650494"/>
            <a:ext cx="3532810" cy="3991119"/>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Executive Summary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025368"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This project looks to identify insights and analysis that will support prediction of successful 1</a:t>
            </a:r>
            <a:r>
              <a:rPr lang="en-US" sz="2200" baseline="30000" dirty="0">
                <a:solidFill>
                  <a:schemeClr val="accent3">
                    <a:lumMod val="25000"/>
                  </a:schemeClr>
                </a:solidFill>
                <a:latin typeface="Abadi" panose="020B0604020104020204" pitchFamily="34" charset="0"/>
              </a:rPr>
              <a:t>st</a:t>
            </a:r>
            <a:r>
              <a:rPr lang="en-US" sz="2200" dirty="0">
                <a:solidFill>
                  <a:schemeClr val="accent3">
                    <a:lumMod val="25000"/>
                  </a:schemeClr>
                </a:solidFill>
                <a:latin typeface="Abadi" panose="020B0604020104020204" pitchFamily="34" charset="0"/>
              </a:rPr>
              <a:t> stage rocket landing. This was approached with the below methods: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4" name="Slide Number Placeholder 3">
            <a:extLst>
              <a:ext uri="{FF2B5EF4-FFF2-40B4-BE49-F238E27FC236}">
                <a16:creationId xmlns:a16="http://schemas.microsoft.com/office/drawing/2014/main" id="{E2403FD9-22AB-4833-9FE0-E1E67C96862D}"/>
              </a:ext>
              <a:ext uri="{C183D7F6-B498-43B3-948B-1728B52AA6E4}">
                <adec:decorative xmlns:adec="http://schemas.microsoft.com/office/drawing/2017/decorative" val="1"/>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Tree>
    <p:extLst>
      <p:ext uri="{BB962C8B-B14F-4D97-AF65-F5344CB8AC3E}">
        <p14:creationId xmlns:p14="http://schemas.microsoft.com/office/powerpoint/2010/main" val="198022143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noGrp="1"/>
          </p:cNvSpPr>
          <p:nvPr>
            <p:ph type="title" idx="4294967295"/>
          </p:nvPr>
        </p:nvSpPr>
        <p:spPr>
          <a:xfrm>
            <a:off x="1137034" y="609597"/>
            <a:ext cx="9392421" cy="13308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2"/>
            <a:ext cx="4958966" cy="3917773"/>
          </a:xfrm>
          <a:prstGeom prst="rect">
            <a:avLst/>
          </a:prstGeom>
        </p:spPr>
        <p:txBody>
          <a:bodyPr vert="horz" lIns="91440" tIns="45720" rIns="91440" bIns="45720" rtlCol="0">
            <a:normAutofit/>
          </a:bodyPr>
          <a:lstStyle/>
          <a:p>
            <a:pPr>
              <a:spcBef>
                <a:spcPts val="1400"/>
              </a:spcBef>
            </a:pPr>
            <a:r>
              <a:rPr lang="en-US" sz="2000" dirty="0"/>
              <a:t>Calculate the total number of successful and failure mission outcomes</a:t>
            </a:r>
          </a:p>
          <a:p>
            <a:pPr>
              <a:spcBef>
                <a:spcPts val="1400"/>
              </a:spcBef>
            </a:pPr>
            <a:r>
              <a:rPr lang="en-US" sz="2000" dirty="0"/>
              <a:t>Present your query result with a short explanation here</a:t>
            </a:r>
          </a:p>
          <a:p>
            <a:pPr>
              <a:spcBef>
                <a:spcPts val="1400"/>
              </a:spcBef>
            </a:pPr>
            <a:r>
              <a:rPr lang="en-US" sz="2000" dirty="0"/>
              <a:t>%</a:t>
            </a:r>
            <a:r>
              <a:rPr lang="en-US" sz="2000" dirty="0" err="1"/>
              <a:t>sql</a:t>
            </a:r>
            <a:r>
              <a:rPr lang="en-US" sz="2000" dirty="0"/>
              <a:t> SELECT MISSION_OUTCOME, COUNT(*) as 'total number' FROM SPACEXTABLE GROUP BY MISSION_OUTCOME</a:t>
            </a:r>
          </a:p>
        </p:txBody>
      </p:sp>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30</a:t>
            </a:fld>
            <a:endParaRPr lang="en-US" sz="1000">
              <a:solidFill>
                <a:schemeClr val="tx1">
                  <a:tint val="75000"/>
                </a:schemeClr>
              </a:solidFill>
              <a:latin typeface="+mn-lt"/>
            </a:endParaRPr>
          </a:p>
        </p:txBody>
      </p:sp>
      <p:pic>
        <p:nvPicPr>
          <p:cNvPr id="7" name="Picture 6" descr="Of Mission Outcomes, only one is marked as a failure. The remaining 100 are marked as successful mission outcomes.">
            <a:extLst>
              <a:ext uri="{FF2B5EF4-FFF2-40B4-BE49-F238E27FC236}">
                <a16:creationId xmlns:a16="http://schemas.microsoft.com/office/drawing/2014/main" id="{AA62CED2-B4A2-926C-1900-FF419CBED6C8}"/>
              </a:ext>
            </a:extLst>
          </p:cNvPr>
          <p:cNvPicPr>
            <a:picLocks noChangeAspect="1"/>
          </p:cNvPicPr>
          <p:nvPr/>
        </p:nvPicPr>
        <p:blipFill>
          <a:blip r:embed="rId2"/>
          <a:stretch>
            <a:fillRect/>
          </a:stretch>
        </p:blipFill>
        <p:spPr>
          <a:xfrm>
            <a:off x="6703161" y="2583609"/>
            <a:ext cx="4684298" cy="1690781"/>
          </a:xfrm>
          <a:prstGeom prst="rect">
            <a:avLst/>
          </a:prstGeom>
        </p:spPr>
      </p:pic>
    </p:spTree>
    <p:extLst>
      <p:ext uri="{BB962C8B-B14F-4D97-AF65-F5344CB8AC3E}">
        <p14:creationId xmlns:p14="http://schemas.microsoft.com/office/powerpoint/2010/main" val="175697264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noGrp="1"/>
          </p:cNvSpPr>
          <p:nvPr>
            <p:ph type="title" idx="4294967295"/>
          </p:nvPr>
        </p:nvSpPr>
        <p:spPr>
          <a:xfrm>
            <a:off x="1137034" y="609600"/>
            <a:ext cx="4784796" cy="13308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Boosters that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4102"/>
            <a:ext cx="4438036" cy="3908585"/>
          </a:xfrm>
          <a:prstGeom prst="rect">
            <a:avLst/>
          </a:prstGeom>
        </p:spPr>
        <p:txBody>
          <a:bodyPr vert="horz" lIns="91440" tIns="45720" rIns="91440" bIns="45720" rtlCol="0">
            <a:normAutofit/>
          </a:bodyPr>
          <a:lstStyle/>
          <a:p>
            <a:pPr>
              <a:spcBef>
                <a:spcPts val="1400"/>
              </a:spcBef>
            </a:pPr>
            <a:r>
              <a:rPr lang="en-US" sz="2000" dirty="0"/>
              <a:t>Query:</a:t>
            </a:r>
            <a:br>
              <a:rPr lang="en-US" sz="2000" dirty="0"/>
            </a:br>
            <a:r>
              <a:rPr lang="en-US" sz="2000" dirty="0"/>
              <a:t>%</a:t>
            </a:r>
            <a:r>
              <a:rPr lang="en-US" sz="2000" dirty="0" err="1"/>
              <a:t>sql</a:t>
            </a:r>
            <a:r>
              <a:rPr lang="en-US" sz="2000" dirty="0"/>
              <a:t> SELECT BOOSTER_VERSION FROM SPACEXTABLE WHERE PAYLOAD_MASS__KG_ = (SELECT MAX(PAYLOAD_MASS__KG_) FROM SPACEXTABLE)</a:t>
            </a:r>
          </a:p>
          <a:p>
            <a:pPr>
              <a:spcBef>
                <a:spcPts val="1400"/>
              </a:spcBef>
            </a:pPr>
            <a:endParaRPr lang="en-US" sz="2000" dirty="0"/>
          </a:p>
          <a:p>
            <a:pPr>
              <a:spcBef>
                <a:spcPts val="1400"/>
              </a:spcBef>
            </a:pPr>
            <a:r>
              <a:rPr lang="en-US" sz="2000" dirty="0"/>
              <a:t>Logic:</a:t>
            </a:r>
            <a:br>
              <a:rPr lang="en-US" sz="2000" dirty="0"/>
            </a:br>
            <a:r>
              <a:rPr lang="en-US" sz="2000" dirty="0"/>
              <a:t>Show the booster versions that were used to carry the largest payload mass recorded in the supporting dataset</a:t>
            </a:r>
          </a:p>
        </p:txBody>
      </p:sp>
      <p:pic>
        <p:nvPicPr>
          <p:cNvPr id="8" name="Picture 7">
            <a:extLst>
              <a:ext uri="{FF2B5EF4-FFF2-40B4-BE49-F238E27FC236}">
                <a16:creationId xmlns:a16="http://schemas.microsoft.com/office/drawing/2014/main" id="{40AEDD2D-8665-0888-CC8E-25197FE581D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879028" y="910159"/>
            <a:ext cx="1980433" cy="5446191"/>
          </a:xfrm>
          <a:prstGeom prst="rect">
            <a:avLst/>
          </a:prstGeom>
        </p:spPr>
      </p:pic>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noGrp="1"/>
          </p:cNvSpPr>
          <p:nvPr>
            <p:ph type="title" idx="4294967295"/>
          </p:nvPr>
        </p:nvSpPr>
        <p:spPr>
          <a:xfrm>
            <a:off x="1137034" y="609597"/>
            <a:ext cx="9392421" cy="13308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2"/>
            <a:ext cx="4958966" cy="3917773"/>
          </a:xfrm>
          <a:prstGeom prst="rect">
            <a:avLst/>
          </a:prstGeom>
        </p:spPr>
        <p:txBody>
          <a:bodyPr vert="horz" lIns="91440" tIns="45720" rIns="91440" bIns="45720" rtlCol="0">
            <a:normAutofit lnSpcReduction="10000"/>
          </a:bodyPr>
          <a:lstStyle/>
          <a:p>
            <a:pPr>
              <a:spcBef>
                <a:spcPts val="1400"/>
              </a:spcBef>
            </a:pPr>
            <a:r>
              <a:rPr lang="en-US" sz="2000" dirty="0"/>
              <a:t>Query:</a:t>
            </a:r>
            <a:br>
              <a:rPr lang="en-US" sz="2000" dirty="0"/>
            </a:br>
            <a:r>
              <a:rPr lang="en-US" sz="2000" dirty="0"/>
              <a:t>%</a:t>
            </a:r>
            <a:r>
              <a:rPr lang="en-US" sz="2000" dirty="0" err="1"/>
              <a:t>sql</a:t>
            </a:r>
            <a:r>
              <a:rPr lang="en-US" sz="2000" dirty="0"/>
              <a:t> SELECT SUBSTR(Date,6,2) as MONTH, DATE, BOOSTER_VERSION, LAUNCH_SITE, LANDING_OUTCOME FROM SPACEXTABLE WHERE LANDING_OUTCOME = 'Failure (drone ship)' and SUBSTR(Date,0,5)='2015’</a:t>
            </a:r>
          </a:p>
          <a:p>
            <a:pPr>
              <a:spcBef>
                <a:spcPts val="1400"/>
              </a:spcBef>
            </a:pPr>
            <a:endParaRPr lang="en-US" sz="2000" dirty="0"/>
          </a:p>
          <a:p>
            <a:pPr>
              <a:spcBef>
                <a:spcPts val="1400"/>
              </a:spcBef>
            </a:pPr>
            <a:r>
              <a:rPr lang="en-US" sz="2000" dirty="0"/>
              <a:t>Logic:</a:t>
            </a:r>
            <a:br>
              <a:rPr lang="en-US" sz="2000" dirty="0"/>
            </a:br>
            <a:r>
              <a:rPr lang="en-US" sz="2000" dirty="0"/>
              <a:t>Output the launches where the landing outcome was a failure by drone ship. In the results presented, show the month, full date, booster version used, launch site and landing outcome type</a:t>
            </a:r>
          </a:p>
        </p:txBody>
      </p:sp>
      <p:pic>
        <p:nvPicPr>
          <p:cNvPr id="7" name="Picture 6">
            <a:extLst>
              <a:ext uri="{FF2B5EF4-FFF2-40B4-BE49-F238E27FC236}">
                <a16:creationId xmlns:a16="http://schemas.microsoft.com/office/drawing/2014/main" id="{9C524001-699E-AD4A-7B45-6B238A6339F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111240" y="2897626"/>
            <a:ext cx="5449987" cy="1062748"/>
          </a:xfrm>
          <a:prstGeom prst="rect">
            <a:avLst/>
          </a:prstGeom>
        </p:spPr>
      </p:pic>
      <p:sp>
        <p:nvSpPr>
          <p:cNvPr id="16"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smtClean="0">
                <a:solidFill>
                  <a:schemeClr val="tx1">
                    <a:tint val="75000"/>
                  </a:schemeClr>
                </a:solidFill>
                <a:latin typeface="+mn-lt"/>
              </a:rPr>
              <a:pPr>
                <a:spcAft>
                  <a:spcPts val="600"/>
                </a:spcAft>
              </a:pPr>
              <a:t>32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noGrp="1"/>
          </p:cNvSpPr>
          <p:nvPr>
            <p:ph type="title" idx="4294967295"/>
          </p:nvPr>
        </p:nvSpPr>
        <p:spPr>
          <a:xfrm>
            <a:off x="1137034" y="609597"/>
            <a:ext cx="9392421" cy="13308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Rank Landing Outcomes Between </a:t>
            </a:r>
            <a:b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b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2"/>
            <a:ext cx="4958966" cy="3917773"/>
          </a:xfrm>
          <a:prstGeom prst="rect">
            <a:avLst/>
          </a:prstGeom>
        </p:spPr>
        <p:txBody>
          <a:bodyPr vert="horz" lIns="91440" tIns="45720" rIns="91440" bIns="45720" rtlCol="0">
            <a:normAutofit lnSpcReduction="10000"/>
          </a:bodyPr>
          <a:lstStyle/>
          <a:p>
            <a:pPr>
              <a:spcBef>
                <a:spcPts val="1400"/>
              </a:spcBef>
            </a:pPr>
            <a:r>
              <a:rPr lang="en-US" sz="1900" dirty="0"/>
              <a:t>Query:</a:t>
            </a:r>
            <a:br>
              <a:rPr lang="en-US" sz="1900" dirty="0"/>
            </a:br>
            <a:r>
              <a:rPr lang="en-US" sz="1900" dirty="0"/>
              <a:t>%</a:t>
            </a:r>
            <a:r>
              <a:rPr lang="en-US" sz="1900" dirty="0" err="1"/>
              <a:t>sql</a:t>
            </a:r>
            <a:r>
              <a:rPr lang="en-US" sz="1900" dirty="0"/>
              <a:t> SELECT LANDING_OUTCOME, COUNT(*) as </a:t>
            </a:r>
            <a:r>
              <a:rPr lang="en-US" sz="1900" dirty="0" err="1"/>
              <a:t>count_outcomes</a:t>
            </a:r>
            <a:r>
              <a:rPr lang="en-US" sz="1900" dirty="0"/>
              <a:t> FROM SPACEXTABLE WHERE DATE BETWEEN '2010-06-04' and '2017-03-20' GROUP BY LANDING_OUTCOME ORDER BY </a:t>
            </a:r>
            <a:r>
              <a:rPr lang="en-US" sz="1900" dirty="0" err="1"/>
              <a:t>count_outcomes</a:t>
            </a:r>
            <a:r>
              <a:rPr lang="en-US" sz="1900" dirty="0"/>
              <a:t> DESC</a:t>
            </a:r>
          </a:p>
          <a:p>
            <a:pPr>
              <a:spcBef>
                <a:spcPts val="1400"/>
              </a:spcBef>
            </a:pPr>
            <a:endParaRPr lang="en-US" sz="1900" dirty="0"/>
          </a:p>
          <a:p>
            <a:pPr>
              <a:spcBef>
                <a:spcPts val="1400"/>
              </a:spcBef>
            </a:pPr>
            <a:r>
              <a:rPr lang="en-US" sz="1900" dirty="0"/>
              <a:t>Logic:</a:t>
            </a:r>
            <a:br>
              <a:rPr lang="en-US" sz="1900" dirty="0"/>
            </a:br>
            <a:r>
              <a:rPr lang="en-US" sz="1900" dirty="0"/>
              <a:t>Output the amount of launch attempts by each type of landing outcome, between the dates of 04 June 2010 and 20 March 2017, ordering / sorting the result to view the landing outcomes by descending order in count value.</a:t>
            </a:r>
          </a:p>
        </p:txBody>
      </p:sp>
      <p:pic>
        <p:nvPicPr>
          <p:cNvPr id="6" name="Picture 5">
            <a:extLst>
              <a:ext uri="{FF2B5EF4-FFF2-40B4-BE49-F238E27FC236}">
                <a16:creationId xmlns:a16="http://schemas.microsoft.com/office/drawing/2014/main" id="{BEB3AEA5-9592-1E48-D954-6557BAF957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53735" y="2184914"/>
            <a:ext cx="4119768" cy="3755915"/>
          </a:xfrm>
          <a:prstGeom prst="rect">
            <a:avLst/>
          </a:prstGeom>
        </p:spPr>
      </p:pic>
      <p:sp>
        <p:nvSpPr>
          <p:cNvPr id="23" name="Freeform: Shape 2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528596A-0847-664A-9D47-5096383E5E09}"/>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noGrp="1"/>
          </p:cNvSpPr>
          <p:nvPr>
            <p:ph type="title" idx="4294967295"/>
          </p:nvPr>
        </p:nvSpPr>
        <p:spPr>
          <a:xfrm>
            <a:off x="1233609" y="319088"/>
            <a:ext cx="9058195" cy="104890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Sites - Locations</a:t>
            </a:r>
          </a:p>
        </p:txBody>
      </p:sp>
      <p:cxnSp>
        <p:nvCxnSpPr>
          <p:cNvPr id="15" name="Straight Connector 1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4AF17BE-D99C-E39E-612C-F28B0C21EA8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278723" y="871146"/>
            <a:ext cx="9634554" cy="549565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51361" y="1367988"/>
            <a:ext cx="4567453" cy="2547519"/>
          </a:xfrm>
          <a:prstGeom prst="rect">
            <a:avLst/>
          </a:prstGeom>
          <a:gradFill>
            <a:gsLst>
              <a:gs pos="0">
                <a:schemeClr val="accent1">
                  <a:lumMod val="5000"/>
                  <a:lumOff val="95000"/>
                </a:schemeClr>
              </a:gs>
              <a:gs pos="79000">
                <a:schemeClr val="bg2">
                  <a:lumMod val="90000"/>
                  <a:alpha val="77000"/>
                </a:schemeClr>
              </a:gs>
              <a:gs pos="36340">
                <a:srgbClr val="E5E5E7">
                  <a:alpha val="16000"/>
                </a:srgbClr>
              </a:gs>
              <a:gs pos="93000">
                <a:schemeClr val="bg2">
                  <a:lumMod val="90000"/>
                  <a:alpha val="60000"/>
                </a:schemeClr>
              </a:gs>
            </a:gsLst>
            <a:lin ang="5400000" scaled="1"/>
          </a:gradFill>
        </p:spPr>
        <p:txBody>
          <a:bodyPr vert="horz" lIns="91440" tIns="45720" rIns="91440" bIns="45720" rtlCol="0">
            <a:normAutofit/>
          </a:bodyPr>
          <a:lstStyle/>
          <a:p>
            <a:pPr>
              <a:spcBef>
                <a:spcPts val="1400"/>
              </a:spcBef>
            </a:pPr>
            <a:endParaRPr lang="en-US" sz="2000" dirty="0"/>
          </a:p>
          <a:p>
            <a:pPr>
              <a:spcBef>
                <a:spcPts val="1400"/>
              </a:spcBef>
            </a:pPr>
            <a:r>
              <a:rPr lang="en-US" sz="2000" dirty="0"/>
              <a:t>Launch sites populated both sides of USA, with one on the California coast and the remaining three in Florida.</a:t>
            </a:r>
          </a:p>
          <a:p>
            <a:pPr>
              <a:spcBef>
                <a:spcPts val="1400"/>
              </a:spcBef>
            </a:pPr>
            <a:r>
              <a:rPr lang="en-US" sz="2000" dirty="0"/>
              <a:t>From the attempted launches, a majority were conducted closer to the equator via the launch site CCAFS LC-40.</a:t>
            </a:r>
          </a:p>
          <a:p>
            <a:pPr>
              <a:spcBef>
                <a:spcPts val="1400"/>
              </a:spcBef>
            </a:pPr>
            <a:endParaRPr lang="en-US" sz="2000" dirty="0"/>
          </a:p>
          <a:p>
            <a:endParaRPr lang="en-US" sz="2000" dirty="0"/>
          </a:p>
        </p:txBody>
      </p:sp>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noGrp="1"/>
          </p:cNvSpPr>
          <p:nvPr>
            <p:ph type="title" idx="4294967295"/>
          </p:nvPr>
        </p:nvSpPr>
        <p:spPr>
          <a:xfrm>
            <a:off x="838201" y="345810"/>
            <a:ext cx="4960945"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1825625"/>
            <a:ext cx="4933462" cy="4351338"/>
          </a:xfrm>
          <a:prstGeom prst="rect">
            <a:avLst/>
          </a:prstGeom>
        </p:spPr>
        <p:txBody>
          <a:bodyPr vert="horz" lIns="91440" tIns="45720" rIns="91440" bIns="45720" rtlCol="0">
            <a:normAutofit/>
          </a:bodyPr>
          <a:lstStyle/>
          <a:p>
            <a:pPr>
              <a:spcBef>
                <a:spcPts val="1400"/>
              </a:spcBef>
            </a:pPr>
            <a:r>
              <a:rPr lang="en-US" dirty="0"/>
              <a:t>On the map per site, launch sites are identified by red map circles. </a:t>
            </a:r>
          </a:p>
          <a:p>
            <a:pPr>
              <a:spcBef>
                <a:spcPts val="1400"/>
              </a:spcBef>
            </a:pPr>
            <a:r>
              <a:rPr lang="en-US" dirty="0"/>
              <a:t>Launch outcomes are labelled green = successful, red = failed</a:t>
            </a:r>
          </a:p>
        </p:txBody>
      </p:sp>
      <p:pic>
        <p:nvPicPr>
          <p:cNvPr id="11" name="Picture 10">
            <a:extLst>
              <a:ext uri="{FF2B5EF4-FFF2-40B4-BE49-F238E27FC236}">
                <a16:creationId xmlns:a16="http://schemas.microsoft.com/office/drawing/2014/main" id="{E02E34A0-CB9C-9E41-749E-98C4BE98EF63}"/>
              </a:ext>
              <a:ext uri="{C183D7F6-B498-43B3-948B-1728B52AA6E4}">
                <adec:decorative xmlns:adec="http://schemas.microsoft.com/office/drawing/2017/decorative" val="1"/>
              </a:ext>
            </a:extLst>
          </p:cNvPr>
          <p:cNvPicPr>
            <a:picLocks noChangeAspect="1"/>
          </p:cNvPicPr>
          <p:nvPr/>
        </p:nvPicPr>
        <p:blipFill rotWithShape="1">
          <a:blip r:embed="rId2"/>
          <a:srcRect l="4019" r="8092" b="1"/>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65" name="Arc 6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7A40CBE-CF81-B086-EB6D-999C49914785}"/>
              </a:ext>
              <a:ext uri="{C183D7F6-B498-43B3-948B-1728B52AA6E4}">
                <adec:decorative xmlns:adec="http://schemas.microsoft.com/office/drawing/2017/decorative" val="1"/>
              </a:ext>
            </a:extLst>
          </p:cNvPr>
          <p:cNvPicPr>
            <a:picLocks noChangeAspect="1"/>
          </p:cNvPicPr>
          <p:nvPr/>
        </p:nvPicPr>
        <p:blipFill rotWithShape="1">
          <a:blip r:embed="rId3"/>
          <a:srcRect l="10135" r="5331"/>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44" name="Picture 43">
            <a:extLst>
              <a:ext uri="{FF2B5EF4-FFF2-40B4-BE49-F238E27FC236}">
                <a16:creationId xmlns:a16="http://schemas.microsoft.com/office/drawing/2014/main" id="{6E839BA8-0F19-D781-8BF0-441E4FD8FD22}"/>
              </a:ext>
              <a:ext uri="{C183D7F6-B498-43B3-948B-1728B52AA6E4}">
                <adec:decorative xmlns:adec="http://schemas.microsoft.com/office/drawing/2017/decorative" val="1"/>
              </a:ext>
            </a:extLst>
          </p:cNvPr>
          <p:cNvPicPr>
            <a:picLocks noChangeAspect="1"/>
          </p:cNvPicPr>
          <p:nvPr/>
        </p:nvPicPr>
        <p:blipFill rotWithShape="1">
          <a:blip r:embed="rId4"/>
          <a:srcRect l="23163" r="28233"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a:xfrm>
            <a:off x="10437374" y="6356349"/>
            <a:ext cx="916425"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noGrp="1"/>
          </p:cNvSpPr>
          <p:nvPr>
            <p:ph type="title" idx="4294967295"/>
          </p:nvPr>
        </p:nvSpPr>
        <p:spPr>
          <a:xfrm>
            <a:off x="838201" y="479493"/>
            <a:ext cx="52578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Launch Site </a:t>
            </a:r>
            <a:b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b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Distance to Proximities</a:t>
            </a:r>
          </a:p>
        </p:txBody>
      </p:sp>
      <p:pic>
        <p:nvPicPr>
          <p:cNvPr id="6" name="Picture 5">
            <a:extLst>
              <a:ext uri="{FF2B5EF4-FFF2-40B4-BE49-F238E27FC236}">
                <a16:creationId xmlns:a16="http://schemas.microsoft.com/office/drawing/2014/main" id="{4E80E1DC-A563-8458-8D0E-BE3F2D5210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80377" y="2082612"/>
            <a:ext cx="6030428" cy="318105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6" name="Arc 2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1984443"/>
            <a:ext cx="5257799" cy="4192520"/>
          </a:xfrm>
          <a:prstGeom prst="rect">
            <a:avLst/>
          </a:prstGeom>
        </p:spPr>
        <p:txBody>
          <a:bodyPr vert="horz" lIns="91440" tIns="45720" rIns="91440" bIns="45720" rtlCol="0">
            <a:normAutofit/>
          </a:bodyPr>
          <a:lstStyle/>
          <a:p>
            <a:pPr marL="0" indent="0">
              <a:spcBef>
                <a:spcPts val="1400"/>
              </a:spcBef>
              <a:buNone/>
            </a:pPr>
            <a:r>
              <a:rPr lang="en-US" sz="2400" dirty="0"/>
              <a:t>CCAFS SLC-40</a:t>
            </a:r>
          </a:p>
          <a:p>
            <a:pPr>
              <a:spcBef>
                <a:spcPts val="1400"/>
              </a:spcBef>
            </a:pPr>
            <a:r>
              <a:rPr lang="en-US" sz="2400" dirty="0"/>
              <a:t>1.49 km from nearest coastline (blue)</a:t>
            </a:r>
          </a:p>
          <a:p>
            <a:pPr>
              <a:spcBef>
                <a:spcPts val="1400"/>
              </a:spcBef>
            </a:pPr>
            <a:r>
              <a:rPr lang="en-US" sz="2400" dirty="0"/>
              <a:t>21.96 km from nearest railway (gold)</a:t>
            </a:r>
          </a:p>
          <a:p>
            <a:pPr>
              <a:spcBef>
                <a:spcPts val="1400"/>
              </a:spcBef>
            </a:pPr>
            <a:r>
              <a:rPr lang="en-US" sz="2400" dirty="0"/>
              <a:t>23.23 km from nearest city (red)</a:t>
            </a:r>
          </a:p>
          <a:p>
            <a:pPr>
              <a:spcBef>
                <a:spcPts val="1400"/>
              </a:spcBef>
            </a:pPr>
            <a:r>
              <a:rPr lang="en-US" sz="2400" dirty="0"/>
              <a:t>26.88 km from nearest highway (green)</a:t>
            </a:r>
          </a:p>
          <a:p>
            <a:pPr>
              <a:spcBef>
                <a:spcPts val="1400"/>
              </a:spcBef>
            </a:pPr>
            <a:endParaRPr lang="en-US" dirty="0"/>
          </a:p>
        </p:txBody>
      </p:sp>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Breakdown of Launch Success per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834192" cy="4351338"/>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Abadi"/>
              </a:rPr>
              <a:t>KSC LC-39A </a:t>
            </a:r>
            <a:r>
              <a:rPr lang="en-US" sz="2200" dirty="0">
                <a:solidFill>
                  <a:schemeClr val="accent3">
                    <a:lumMod val="25000"/>
                  </a:schemeClr>
                </a:solidFill>
                <a:latin typeface="Abadi"/>
              </a:rPr>
              <a:t>had the </a:t>
            </a:r>
            <a:r>
              <a:rPr lang="en-US" sz="2200" b="1" dirty="0">
                <a:solidFill>
                  <a:schemeClr val="accent3">
                    <a:lumMod val="25000"/>
                  </a:schemeClr>
                </a:solidFill>
                <a:latin typeface="Abadi"/>
              </a:rPr>
              <a:t>highest proportion of successful launches </a:t>
            </a:r>
            <a:r>
              <a:rPr lang="en-US" sz="2200" dirty="0">
                <a:solidFill>
                  <a:schemeClr val="accent3">
                    <a:lumMod val="25000"/>
                  </a:schemeClr>
                </a:solidFill>
                <a:latin typeface="Abadi"/>
              </a:rPr>
              <a:t>among its peers</a:t>
            </a:r>
          </a:p>
          <a:p>
            <a:pPr>
              <a:lnSpc>
                <a:spcPct val="100000"/>
              </a:lnSpc>
              <a:spcBef>
                <a:spcPts val="1400"/>
              </a:spcBef>
            </a:pPr>
            <a:r>
              <a:rPr lang="en-US" sz="2200" dirty="0">
                <a:solidFill>
                  <a:schemeClr val="accent3">
                    <a:lumMod val="25000"/>
                  </a:schemeClr>
                </a:solidFill>
                <a:latin typeface="Abadi"/>
              </a:rPr>
              <a:t>The site recorded </a:t>
            </a:r>
            <a:r>
              <a:rPr lang="en-US" sz="2200" b="1" dirty="0">
                <a:solidFill>
                  <a:schemeClr val="accent3">
                    <a:lumMod val="25000"/>
                  </a:schemeClr>
                </a:solidFill>
                <a:latin typeface="Abadi"/>
              </a:rPr>
              <a:t>41.2% </a:t>
            </a:r>
            <a:r>
              <a:rPr lang="en-US" sz="2200" dirty="0">
                <a:solidFill>
                  <a:schemeClr val="accent3">
                    <a:lumMod val="25000"/>
                  </a:schemeClr>
                </a:solidFill>
                <a:latin typeface="Abadi"/>
              </a:rPr>
              <a:t>of successful launches across all launch sites</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0" name="Picture 9" descr="Pir Chart of Total Success launches by site">
            <a:extLst>
              <a:ext uri="{FF2B5EF4-FFF2-40B4-BE49-F238E27FC236}">
                <a16:creationId xmlns:a16="http://schemas.microsoft.com/office/drawing/2014/main" id="{F4D160B3-BCFD-373F-A0F5-00406599098B}"/>
              </a:ext>
            </a:extLst>
          </p:cNvPr>
          <p:cNvPicPr>
            <a:picLocks noChangeAspect="1"/>
          </p:cNvPicPr>
          <p:nvPr/>
        </p:nvPicPr>
        <p:blipFill rotWithShape="1">
          <a:blip r:embed="rId3"/>
          <a:srcRect b="11034"/>
          <a:stretch/>
        </p:blipFill>
        <p:spPr>
          <a:xfrm>
            <a:off x="5604202" y="1735296"/>
            <a:ext cx="5853770" cy="3642679"/>
          </a:xfrm>
          <a:prstGeom prst="rect">
            <a:avLst/>
          </a:prstGeom>
        </p:spPr>
      </p:pic>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39</a:t>
            </a:fld>
            <a:endParaRPr lang="en-US"/>
          </a:p>
        </p:txBody>
      </p:sp>
    </p:spTree>
    <p:extLst>
      <p:ext uri="{BB962C8B-B14F-4D97-AF65-F5344CB8AC3E}">
        <p14:creationId xmlns:p14="http://schemas.microsoft.com/office/powerpoint/2010/main" val="7001329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noGrp="1"/>
          </p:cNvSpPr>
          <p:nvPr>
            <p:ph type="title" idx="4294967295"/>
          </p:nvPr>
        </p:nvSpPr>
        <p:spPr>
          <a:xfrm>
            <a:off x="828068" y="538650"/>
            <a:ext cx="10530114"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Introduction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2"/>
            <a:ext cx="10530114" cy="41959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a:t>
            </a:r>
          </a:p>
          <a:p>
            <a:pPr marL="0" indent="0">
              <a:spcBef>
                <a:spcPts val="1400"/>
              </a:spcBef>
              <a:buNone/>
            </a:pPr>
            <a:r>
              <a:rPr lang="en-US" sz="1800" dirty="0">
                <a:solidFill>
                  <a:schemeClr val="accent3">
                    <a:lumMod val="25000"/>
                  </a:schemeClr>
                </a:solidFill>
                <a:latin typeface="Abadi" panose="020B0604020104020204" pitchFamily="34" charset="0"/>
              </a:rPr>
              <a:t>SpaceX, a leader in the space industry, strives to make space travel affordable for everyone. Its accomplishments include sending spacecraft to the international space station, launching a satellite constellation that provides internet access and sending manned missions to space. </a:t>
            </a:r>
          </a:p>
          <a:p>
            <a:pPr marL="0" indent="0">
              <a:spcBef>
                <a:spcPts val="1400"/>
              </a:spcBef>
              <a:buNone/>
            </a:pPr>
            <a:r>
              <a:rPr lang="en-US" sz="1800" dirty="0">
                <a:solidFill>
                  <a:schemeClr val="accent3">
                    <a:lumMod val="25000"/>
                  </a:schemeClr>
                </a:solidFill>
                <a:latin typeface="Abadi" panose="020B0604020104020204" pitchFamily="34" charset="0"/>
              </a:rPr>
              <a:t>SpaceX can do this because the rocket launches are relatively inexpensive ($62 million per launch) due to its novel reuse of the first stage of its Falcon 9 rocket. Other providers, which are not able to reuse the first stage, cost upwards of $165 million each. </a:t>
            </a:r>
          </a:p>
          <a:p>
            <a:pPr marL="0" indent="0">
              <a:spcBef>
                <a:spcPts val="1400"/>
              </a:spcBef>
              <a:buNone/>
            </a:pPr>
            <a:r>
              <a:rPr lang="en-US" sz="1800" dirty="0">
                <a:solidFill>
                  <a:schemeClr val="accent3">
                    <a:lumMod val="25000"/>
                  </a:schemeClr>
                </a:solidFill>
                <a:latin typeface="Abadi" panose="020B0604020104020204" pitchFamily="34" charset="0"/>
              </a:rPr>
              <a:t>By determining if the first stage will land, we can determine the price of the launch. To do this, we can use public data and machine learning models to predict whether SpaceX – or a competing company – can reuse the first stage.</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to Explore</a:t>
            </a:r>
          </a:p>
          <a:p>
            <a:pPr lvl="1">
              <a:spcBef>
                <a:spcPts val="1400"/>
              </a:spcBef>
            </a:pPr>
            <a:r>
              <a:rPr lang="en-US" sz="1800" dirty="0">
                <a:solidFill>
                  <a:schemeClr val="accent3">
                    <a:lumMod val="25000"/>
                  </a:schemeClr>
                </a:solidFill>
                <a:latin typeface="Abadi" panose="020B0604020104020204" pitchFamily="34" charset="0"/>
              </a:rPr>
              <a:t>How payload mass, launch site, number of flights, and orbits affect first-stage landing success</a:t>
            </a:r>
          </a:p>
          <a:p>
            <a:pPr lvl="1">
              <a:spcBef>
                <a:spcPts val="1400"/>
              </a:spcBef>
            </a:pPr>
            <a:r>
              <a:rPr lang="en-US" sz="1800" dirty="0">
                <a:solidFill>
                  <a:schemeClr val="accent3">
                    <a:lumMod val="25000"/>
                  </a:schemeClr>
                </a:solidFill>
                <a:latin typeface="Abadi" panose="020B0604020104020204" pitchFamily="34" charset="0"/>
              </a:rPr>
              <a:t>Rate of successful landings over time</a:t>
            </a:r>
          </a:p>
          <a:p>
            <a:pPr lvl="1">
              <a:spcBef>
                <a:spcPts val="1400"/>
              </a:spcBef>
            </a:pPr>
            <a:r>
              <a:rPr lang="en-US" sz="1800" dirty="0">
                <a:solidFill>
                  <a:schemeClr val="accent3">
                    <a:lumMod val="25000"/>
                  </a:schemeClr>
                </a:solidFill>
                <a:latin typeface="Abadi" panose="020B0604020104020204" pitchFamily="34" charset="0"/>
              </a:rPr>
              <a:t>Best predictive model for successful landing (binary classification)</a:t>
            </a:r>
          </a:p>
        </p:txBody>
      </p:sp>
      <p:sp>
        <p:nvSpPr>
          <p:cNvPr id="4" name="Slide Number Placeholder 3">
            <a:extLst>
              <a:ext uri="{FF2B5EF4-FFF2-40B4-BE49-F238E27FC236}">
                <a16:creationId xmlns:a16="http://schemas.microsoft.com/office/drawing/2014/main" id="{E2403FD9-22AB-4833-9FE0-E1E67C96862D}"/>
              </a:ext>
              <a:ext uri="{C183D7F6-B498-43B3-948B-1728B52AA6E4}">
                <adec:decorative xmlns:adec="http://schemas.microsoft.com/office/drawing/2017/decorative" val="1"/>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Tree>
    <p:extLst>
      <p:ext uri="{BB962C8B-B14F-4D97-AF65-F5344CB8AC3E}">
        <p14:creationId xmlns:p14="http://schemas.microsoft.com/office/powerpoint/2010/main" val="256006139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Success Ratio of Launch Site KSC LC-39A </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91649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displays the success ratio of site KSC LC-39A over all its launch attempts.</a:t>
            </a:r>
          </a:p>
          <a:p>
            <a:pPr>
              <a:lnSpc>
                <a:spcPct val="100000"/>
              </a:lnSpc>
              <a:spcBef>
                <a:spcPts val="1400"/>
              </a:spcBef>
            </a:pPr>
            <a:r>
              <a:rPr lang="en-US" sz="2200" dirty="0">
                <a:solidFill>
                  <a:schemeClr val="accent3">
                    <a:lumMod val="25000"/>
                  </a:schemeClr>
                </a:solidFill>
                <a:latin typeface="Abadi"/>
              </a:rPr>
              <a:t>With the legend presenting Successful launches totaling 10 out of the total 13 launches executed. </a:t>
            </a:r>
            <a:endParaRPr lang="en-US" dirty="0">
              <a:solidFill>
                <a:schemeClr val="accent3">
                  <a:lumMod val="25000"/>
                </a:schemeClr>
              </a:solidFill>
              <a:latin typeface="Abadi"/>
            </a:endParaRPr>
          </a:p>
          <a:p>
            <a:endParaRPr lang="en-US" dirty="0"/>
          </a:p>
        </p:txBody>
      </p:sp>
      <p:pic>
        <p:nvPicPr>
          <p:cNvPr id="10" name="Picture 9" descr="Pie chart showing Success rate of launch site KSC LC-39A. &#10;&#10;Total launches are 13, of these 10 were successful equaling a 76.9% success rate.">
            <a:extLst>
              <a:ext uri="{FF2B5EF4-FFF2-40B4-BE49-F238E27FC236}">
                <a16:creationId xmlns:a16="http://schemas.microsoft.com/office/drawing/2014/main" id="{E2E6186D-15DD-ADA2-27A0-610317D0DC2F}"/>
              </a:ext>
            </a:extLst>
          </p:cNvPr>
          <p:cNvPicPr>
            <a:picLocks noChangeAspect="1"/>
          </p:cNvPicPr>
          <p:nvPr/>
        </p:nvPicPr>
        <p:blipFill rotWithShape="1">
          <a:blip r:embed="rId3"/>
          <a:srcRect b="8573"/>
          <a:stretch/>
        </p:blipFill>
        <p:spPr>
          <a:xfrm>
            <a:off x="5521569" y="1825625"/>
            <a:ext cx="5936403" cy="3658210"/>
          </a:xfrm>
          <a:prstGeom prst="rect">
            <a:avLst/>
          </a:prstGeom>
        </p:spPr>
      </p:pic>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40</a:t>
            </a:fld>
            <a:endParaRPr lang="en-US"/>
          </a:p>
        </p:txBody>
      </p:sp>
    </p:spTree>
    <p:extLst>
      <p:ext uri="{BB962C8B-B14F-4D97-AF65-F5344CB8AC3E}">
        <p14:creationId xmlns:p14="http://schemas.microsoft.com/office/powerpoint/2010/main" val="186616070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Effect of Payloads on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1871"/>
            <a:ext cx="10414662" cy="150934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Looking deeper into the scale of payload and its affect on launch outcomes, </a:t>
            </a:r>
            <a:br>
              <a:rPr lang="en-US" sz="2200" dirty="0">
                <a:solidFill>
                  <a:schemeClr val="accent3">
                    <a:lumMod val="25000"/>
                  </a:schemeClr>
                </a:solidFill>
                <a:latin typeface="Abadi"/>
              </a:rPr>
            </a:br>
            <a:r>
              <a:rPr lang="en-US" sz="2200" dirty="0">
                <a:solidFill>
                  <a:schemeClr val="accent3">
                    <a:lumMod val="25000"/>
                  </a:schemeClr>
                </a:solidFill>
                <a:latin typeface="Abadi"/>
              </a:rPr>
              <a:t>we can see an observance that smaller payloads have more successful launches</a:t>
            </a:r>
          </a:p>
          <a:p>
            <a:pPr>
              <a:lnSpc>
                <a:spcPct val="100000"/>
              </a:lnSpc>
              <a:spcBef>
                <a:spcPts val="1400"/>
              </a:spcBef>
            </a:pPr>
            <a:r>
              <a:rPr lang="en-US" sz="2200" dirty="0">
                <a:solidFill>
                  <a:schemeClr val="accent3">
                    <a:lumMod val="25000"/>
                  </a:schemeClr>
                </a:solidFill>
                <a:latin typeface="Abadi"/>
              </a:rPr>
              <a:t>In these screenshots, successful launches are represented by class = 1</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8EE8D6CE-4B5A-B4D0-1B63-272F3854349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10580" y="2724911"/>
            <a:ext cx="4566762" cy="3476967"/>
          </a:xfrm>
          <a:prstGeom prst="rect">
            <a:avLst/>
          </a:prstGeom>
        </p:spPr>
      </p:pic>
      <p:pic>
        <p:nvPicPr>
          <p:cNvPr id="4" name="Picture 3">
            <a:extLst>
              <a:ext uri="{FF2B5EF4-FFF2-40B4-BE49-F238E27FC236}">
                <a16:creationId xmlns:a16="http://schemas.microsoft.com/office/drawing/2014/main" id="{EC758AF1-4FF4-52A8-BF34-1DFA7959023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77342" y="2724911"/>
            <a:ext cx="4478366" cy="3438518"/>
          </a:xfrm>
          <a:prstGeom prst="rect">
            <a:avLst/>
          </a:prstGeom>
        </p:spPr>
      </p:pic>
      <p:sp>
        <p:nvSpPr>
          <p:cNvPr id="3" name="Slide Number Placeholder 2">
            <a:extLst>
              <a:ext uri="{FF2B5EF4-FFF2-40B4-BE49-F238E27FC236}">
                <a16:creationId xmlns:a16="http://schemas.microsoft.com/office/drawing/2014/main" id="{8C82F32A-22A5-0046-9FAC-5295E4FA5A12}"/>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41</a:t>
            </a:fld>
            <a:endParaRPr lang="en-US"/>
          </a:p>
        </p:txBody>
      </p:sp>
    </p:spTree>
    <p:extLst>
      <p:ext uri="{BB962C8B-B14F-4D97-AF65-F5344CB8AC3E}">
        <p14:creationId xmlns:p14="http://schemas.microsoft.com/office/powerpoint/2010/main" val="25235960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noGrp="1"/>
          </p:cNvSpPr>
          <p:nvPr>
            <p:ph type="title" idx="4294967295"/>
          </p:nvPr>
        </p:nvSpPr>
        <p:spPr>
          <a:xfrm>
            <a:off x="815164" y="225268"/>
            <a:ext cx="6797405" cy="165140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5164" y="1413067"/>
            <a:ext cx="10689264" cy="1209827"/>
          </a:xfrm>
          <a:prstGeom prst="rect">
            <a:avLst/>
          </a:prstGeom>
        </p:spPr>
        <p:txBody>
          <a:bodyPr vert="horz" lIns="91440" tIns="45720" rIns="91440" bIns="45720" rtlCol="0">
            <a:normAutofit lnSpcReduction="10000"/>
          </a:bodyPr>
          <a:lstStyle/>
          <a:p>
            <a:pPr>
              <a:spcBef>
                <a:spcPts val="1400"/>
              </a:spcBef>
            </a:pPr>
            <a:r>
              <a:rPr lang="en-US" sz="2000" dirty="0"/>
              <a:t>It was found that each classification model calculated with the same accuracy score of 83.33%</a:t>
            </a:r>
          </a:p>
          <a:p>
            <a:pPr>
              <a:spcBef>
                <a:spcPts val="1400"/>
              </a:spcBef>
            </a:pPr>
            <a:r>
              <a:rPr lang="en-US" sz="2000" dirty="0"/>
              <a:t>This is likely due to the limited size of the data set used for the models</a:t>
            </a:r>
          </a:p>
          <a:p>
            <a:pPr>
              <a:spcBef>
                <a:spcPts val="1400"/>
              </a:spcBef>
            </a:pPr>
            <a:r>
              <a:rPr lang="en-US" sz="2000" dirty="0"/>
              <a:t>The best model identified was the Decision Tree model</a:t>
            </a:r>
          </a:p>
        </p:txBody>
      </p:sp>
      <p:pic>
        <p:nvPicPr>
          <p:cNvPr id="3" name="Picture 2">
            <a:extLst>
              <a:ext uri="{FF2B5EF4-FFF2-40B4-BE49-F238E27FC236}">
                <a16:creationId xmlns:a16="http://schemas.microsoft.com/office/drawing/2014/main" id="{173EBF5D-A8BB-56E8-2E0C-A204DE970CC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21343" y="2660822"/>
            <a:ext cx="5305300" cy="3729681"/>
          </a:xfrm>
          <a:prstGeom prst="rect">
            <a:avLst/>
          </a:prstGeom>
        </p:spPr>
      </p:pic>
      <p:pic>
        <p:nvPicPr>
          <p:cNvPr id="8" name="Picture 7">
            <a:extLst>
              <a:ext uri="{FF2B5EF4-FFF2-40B4-BE49-F238E27FC236}">
                <a16:creationId xmlns:a16="http://schemas.microsoft.com/office/drawing/2014/main" id="{A647D4D2-8BA3-5F35-6EB2-7F90691FF515}"/>
              </a:ext>
              <a:ext uri="{C183D7F6-B498-43B3-948B-1728B52AA6E4}">
                <adec:decorative xmlns:adec="http://schemas.microsoft.com/office/drawing/2017/decorative" val="1"/>
              </a:ext>
            </a:extLst>
          </p:cNvPr>
          <p:cNvPicPr>
            <a:picLocks noChangeAspect="1"/>
          </p:cNvPicPr>
          <p:nvPr/>
        </p:nvPicPr>
        <p:blipFill rotWithShape="1">
          <a:blip r:embed="rId3"/>
          <a:srcRect r="48822"/>
          <a:stretch/>
        </p:blipFill>
        <p:spPr>
          <a:xfrm>
            <a:off x="5826643" y="2660822"/>
            <a:ext cx="5903800" cy="3657600"/>
          </a:xfrm>
          <a:prstGeom prst="rect">
            <a:avLst/>
          </a:prstGeom>
        </p:spPr>
      </p:pic>
      <p:sp>
        <p:nvSpPr>
          <p:cNvPr id="4" name="Slide Number Placeholder 3">
            <a:extLst>
              <a:ext uri="{FF2B5EF4-FFF2-40B4-BE49-F238E27FC236}">
                <a16:creationId xmlns:a16="http://schemas.microsoft.com/office/drawing/2014/main" id="{336C985E-BCEF-DD49-BB47-C4649A79F0D8}"/>
              </a:ext>
              <a:ext uri="{C183D7F6-B498-43B3-948B-1728B52AA6E4}">
                <adec:decorative xmlns:adec="http://schemas.microsoft.com/office/drawing/2017/decorative" val="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Confusion Matrix</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535111"/>
            <a:ext cx="5823360" cy="4490461"/>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rPr>
              <a:t>Best performing model was the Decision Tree algorithm</a:t>
            </a:r>
          </a:p>
          <a:p>
            <a:pPr>
              <a:lnSpc>
                <a:spcPct val="100000"/>
              </a:lnSpc>
              <a:spcBef>
                <a:spcPts val="1400"/>
              </a:spcBef>
            </a:pPr>
            <a:r>
              <a:rPr lang="en-US" sz="1600" dirty="0"/>
              <a:t>A confusion matrix summarizes the performance of a classification algorithm’s output, where correct and incorrect (false) predictions are identified.</a:t>
            </a:r>
          </a:p>
          <a:p>
            <a:pPr>
              <a:lnSpc>
                <a:spcPct val="100000"/>
              </a:lnSpc>
              <a:spcBef>
                <a:spcPts val="1400"/>
              </a:spcBef>
            </a:pPr>
            <a:r>
              <a:rPr lang="en-US" sz="1600" dirty="0"/>
              <a:t>There is are false positives, which is not ideal. </a:t>
            </a:r>
            <a:br>
              <a:rPr lang="en-US" sz="1600" dirty="0"/>
            </a:br>
            <a:r>
              <a:rPr lang="en-US" sz="1600" dirty="0"/>
              <a:t>However, the accuracy of this model matches the other models tested.</a:t>
            </a:r>
          </a:p>
          <a:p>
            <a:pPr marL="0" indent="0">
              <a:lnSpc>
                <a:spcPct val="100000"/>
              </a:lnSpc>
              <a:spcBef>
                <a:spcPts val="1400"/>
              </a:spcBef>
              <a:buNone/>
            </a:pPr>
            <a:r>
              <a:rPr lang="en-US" sz="1600" b="1" dirty="0"/>
              <a:t>Confusion Matrix Outputs</a:t>
            </a:r>
            <a:r>
              <a:rPr lang="en-US" sz="1600" dirty="0"/>
              <a:t>:</a:t>
            </a:r>
          </a:p>
          <a:p>
            <a:pPr>
              <a:lnSpc>
                <a:spcPct val="100000"/>
              </a:lnSpc>
              <a:spcBef>
                <a:spcPts val="1400"/>
              </a:spcBef>
            </a:pPr>
            <a:r>
              <a:rPr lang="en-US" sz="1600" dirty="0"/>
              <a:t>9 True positive, 5 True negative, 1 False positive, 3 False Negatives</a:t>
            </a:r>
          </a:p>
          <a:p>
            <a:pPr>
              <a:lnSpc>
                <a:spcPct val="100000"/>
              </a:lnSpc>
              <a:spcBef>
                <a:spcPts val="1400"/>
              </a:spcBef>
            </a:pPr>
            <a:r>
              <a:rPr lang="en-US" sz="1600" dirty="0"/>
              <a:t>Precision = TP / (TP + FP) = 12 / (12 + 3) = 80%</a:t>
            </a:r>
          </a:p>
          <a:p>
            <a:pPr>
              <a:lnSpc>
                <a:spcPct val="100000"/>
              </a:lnSpc>
              <a:spcBef>
                <a:spcPts val="1400"/>
              </a:spcBef>
            </a:pPr>
            <a:r>
              <a:rPr lang="en-US" sz="1600" dirty="0"/>
              <a:t>Recall = TP / (TP + FN) = 12 / (12 + 0) = 100% </a:t>
            </a:r>
          </a:p>
          <a:p>
            <a:pPr>
              <a:lnSpc>
                <a:spcPct val="100000"/>
              </a:lnSpc>
              <a:spcBef>
                <a:spcPts val="1400"/>
              </a:spcBef>
            </a:pPr>
            <a:r>
              <a:rPr lang="en-US" sz="1600" dirty="0"/>
              <a:t>F1 Score = (2 * Precision * Recall) / (Precision + Recall)</a:t>
            </a:r>
            <a:br>
              <a:rPr lang="en-US" sz="1600" dirty="0"/>
            </a:br>
            <a:r>
              <a:rPr lang="en-US" sz="1600" dirty="0"/>
              <a:t>(2 * 0.80 * 1.00) / (0.80 + 1.00) = 88.88% </a:t>
            </a:r>
          </a:p>
          <a:p>
            <a:pPr>
              <a:lnSpc>
                <a:spcPct val="100000"/>
              </a:lnSpc>
              <a:spcBef>
                <a:spcPts val="1400"/>
              </a:spcBef>
            </a:pPr>
            <a:r>
              <a:rPr lang="en-US" sz="1600" dirty="0"/>
              <a:t>Accuracy = (TP + TN) / (TP + TN + FP + FN) = </a:t>
            </a:r>
            <a:br>
              <a:rPr lang="en-US" sz="1600" dirty="0"/>
            </a:br>
            <a:r>
              <a:rPr lang="en-US" sz="1600" dirty="0"/>
              <a:t>(12 + 3) / (12 + 3 + 3 + 0) = 83.33%</a:t>
            </a:r>
            <a:br>
              <a:rPr lang="en-US" sz="1600" dirty="0"/>
            </a:b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25019754-CADE-E310-BA88-39BC0930EA7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35687" y="1535111"/>
            <a:ext cx="4949924" cy="4249463"/>
          </a:xfrm>
          <a:prstGeom prst="rect">
            <a:avLst/>
          </a:prstGeom>
        </p:spPr>
      </p:pic>
      <p:sp>
        <p:nvSpPr>
          <p:cNvPr id="4" name="Slide Number Placeholder 3">
            <a:extLst>
              <a:ext uri="{FF2B5EF4-FFF2-40B4-BE49-F238E27FC236}">
                <a16:creationId xmlns:a16="http://schemas.microsoft.com/office/drawing/2014/main" id="{336C985E-BCEF-DD49-BB47-C4649A79F0D8}"/>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44</a:t>
            </a:fld>
            <a:endParaRPr lang="en-US"/>
          </a:p>
        </p:txBody>
      </p:sp>
    </p:spTree>
    <p:extLst>
      <p:ext uri="{BB962C8B-B14F-4D97-AF65-F5344CB8AC3E}">
        <p14:creationId xmlns:p14="http://schemas.microsoft.com/office/powerpoint/2010/main" val="36450342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Conclusions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4" name="Slide Number Placeholder 3">
            <a:extLst>
              <a:ext uri="{FF2B5EF4-FFF2-40B4-BE49-F238E27FC236}">
                <a16:creationId xmlns:a16="http://schemas.microsoft.com/office/drawing/2014/main" id="{8DA56319-AADE-D741-AA33-1311B7CA8C0C}"/>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45</a:t>
            </a:fld>
            <a:endParaRPr lang="en-US"/>
          </a:p>
        </p:txBody>
      </p:sp>
    </p:spTree>
    <p:extLst>
      <p:ext uri="{BB962C8B-B14F-4D97-AF65-F5344CB8AC3E}">
        <p14:creationId xmlns:p14="http://schemas.microsoft.com/office/powerpoint/2010/main" val="163012361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noGrp="1"/>
          </p:cNvSpPr>
          <p:nvPr>
            <p:ph type="title" idx="4294967295"/>
          </p:nvPr>
        </p:nvSpPr>
        <p:spPr>
          <a:xfrm>
            <a:off x="6803409" y="195141"/>
            <a:ext cx="4156512" cy="170824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Appendix</a:t>
            </a:r>
          </a:p>
        </p:txBody>
      </p:sp>
      <p:pic>
        <p:nvPicPr>
          <p:cNvPr id="13" name="Picture 12">
            <a:extLst>
              <a:ext uri="{FF2B5EF4-FFF2-40B4-BE49-F238E27FC236}">
                <a16:creationId xmlns:a16="http://schemas.microsoft.com/office/drawing/2014/main" id="{52C0BCB8-7E15-35A1-C9FD-8D3CCC0D886E}"/>
              </a:ext>
              <a:ext uri="{C183D7F6-B498-43B3-948B-1728B52AA6E4}">
                <adec:decorative xmlns:adec="http://schemas.microsoft.com/office/drawing/2017/decorative" val="1"/>
              </a:ext>
            </a:extLst>
          </p:cNvPr>
          <p:cNvPicPr>
            <a:picLocks noChangeAspect="1"/>
          </p:cNvPicPr>
          <p:nvPr/>
        </p:nvPicPr>
        <p:blipFill rotWithShape="1">
          <a:blip r:embed="rId3"/>
          <a:srcRect l="447" r="40219" b="-2"/>
          <a:stretch/>
        </p:blipFill>
        <p:spPr>
          <a:xfrm>
            <a:off x="-1" y="-2"/>
            <a:ext cx="6096001" cy="6858002"/>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803409" y="1911784"/>
            <a:ext cx="4156512" cy="3769835"/>
          </a:xfrm>
          <a:prstGeom prst="rect">
            <a:avLst/>
          </a:prstGeom>
        </p:spPr>
        <p:txBody>
          <a:bodyPr vert="horz" lIns="91440" tIns="45720" rIns="91440" bIns="45720" rtlCol="0" anchor="ctr">
            <a:normAutofit fontScale="85000" lnSpcReduction="20000"/>
          </a:bodyPr>
          <a:lstStyle/>
          <a:p>
            <a:pPr>
              <a:spcBef>
                <a:spcPts val="1400"/>
              </a:spcBef>
            </a:pPr>
            <a:r>
              <a:rPr lang="en-US" sz="1900" dirty="0"/>
              <a:t>For reference, I made effort to utilize a local environment for the coding files utilized in this Capstone project. Using VS Code as the IDE, I set up the latest Python interpreter version (3.10) and installed the latest package versions and their dependencies</a:t>
            </a:r>
          </a:p>
          <a:p>
            <a:pPr>
              <a:spcBef>
                <a:spcPts val="1400"/>
              </a:spcBef>
            </a:pPr>
            <a:r>
              <a:rPr lang="en-US" sz="1900" dirty="0"/>
              <a:t>This disrupted some import code lines for a few of the labs, requiring some research to rebuild the code and confirm that the labs’ directional integrity were not disrupted by my output after committing to such changes </a:t>
            </a:r>
          </a:p>
          <a:p>
            <a:pPr>
              <a:spcBef>
                <a:spcPts val="1400"/>
              </a:spcBef>
            </a:pPr>
            <a:r>
              <a:rPr lang="en-US" sz="1900" dirty="0"/>
              <a:t>Special thanks to the authors, supporting professionals and peers that have provided feedback and improvements to this course</a:t>
            </a:r>
          </a:p>
          <a:p>
            <a:pPr>
              <a:spcBef>
                <a:spcPts val="1400"/>
              </a:spcBef>
            </a:pPr>
            <a:endParaRPr lang="en-US" sz="1900" dirty="0"/>
          </a:p>
          <a:p>
            <a:pPr>
              <a:spcBef>
                <a:spcPts val="1400"/>
              </a:spcBef>
            </a:pPr>
            <a:r>
              <a:rPr lang="en-US" sz="1900" dirty="0"/>
              <a:t>Thank you!</a:t>
            </a:r>
          </a:p>
        </p:txBody>
      </p:sp>
      <p:sp>
        <p:nvSpPr>
          <p:cNvPr id="6" name="Slide Number Placeholder 5">
            <a:extLst>
              <a:ext uri="{FF2B5EF4-FFF2-40B4-BE49-F238E27FC236}">
                <a16:creationId xmlns:a16="http://schemas.microsoft.com/office/drawing/2014/main" id="{E7525D5A-386D-C541-9D42-BBDEA82289E4}"/>
              </a:ext>
              <a:ext uri="{C183D7F6-B498-43B3-948B-1728B52AA6E4}">
                <adec:decorative xmlns:adec="http://schemas.microsoft.com/office/drawing/2017/decorative" val="1"/>
              </a:ext>
            </a:extLst>
          </p:cNvPr>
          <p:cNvSpPr>
            <a:spLocks noGrp="1"/>
          </p:cNvSpPr>
          <p:nvPr>
            <p:ph type="sldNum" sz="quarter" idx="12"/>
          </p:nvPr>
        </p:nvSpPr>
        <p:spPr>
          <a:xfrm>
            <a:off x="10657268" y="6356350"/>
            <a:ext cx="1275652"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46</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41000852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Slide Number Placeholder 3">
            <a:extLst>
              <a:ext uri="{FF2B5EF4-FFF2-40B4-BE49-F238E27FC236}">
                <a16:creationId xmlns:a16="http://schemas.microsoft.com/office/drawing/2014/main" id="{B892CF01-5F8F-9D43-96B9-A581954BA94A}"/>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Data Collection – SpaceX API</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515600" cy="5219339"/>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Utilize a public API to retrieve the required data and clean as necessary</a:t>
            </a:r>
          </a:p>
          <a:p>
            <a:pPr>
              <a:lnSpc>
                <a:spcPct val="100000"/>
              </a:lnSpc>
              <a:spcBef>
                <a:spcPts val="1400"/>
              </a:spcBef>
            </a:pPr>
            <a:r>
              <a:rPr lang="en-US" sz="2000" b="1" dirty="0">
                <a:solidFill>
                  <a:schemeClr val="accent3">
                    <a:lumMod val="25000"/>
                  </a:schemeClr>
                </a:solidFill>
                <a:latin typeface="Abadi" panose="020B0604020104020204" pitchFamily="34" charset="0"/>
              </a:rPr>
              <a:t>Request Historical Data</a:t>
            </a:r>
            <a:r>
              <a:rPr lang="en-US" sz="2000" dirty="0">
                <a:solidFill>
                  <a:schemeClr val="accent3">
                    <a:lumMod val="25000"/>
                  </a:schemeClr>
                </a:solidFill>
                <a:latin typeface="Abadi" panose="020B0604020104020204" pitchFamily="34" charset="0"/>
              </a:rPr>
              <a:t>: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Send a GET message request to SpaceX API (rocket launch data)</a:t>
            </a:r>
          </a:p>
          <a:p>
            <a:pPr>
              <a:lnSpc>
                <a:spcPct val="100000"/>
              </a:lnSpc>
              <a:spcBef>
                <a:spcPts val="1400"/>
              </a:spcBef>
            </a:pPr>
            <a:r>
              <a:rPr lang="en-US" sz="2000" b="1" dirty="0">
                <a:solidFill>
                  <a:schemeClr val="accent3">
                    <a:lumMod val="25000"/>
                  </a:schemeClr>
                </a:solidFill>
                <a:latin typeface="Abadi" panose="020B0604020104020204" pitchFamily="34" charset="0"/>
              </a:rPr>
              <a:t>Decode Response</a:t>
            </a:r>
            <a:r>
              <a:rPr lang="en-US" sz="2000" dirty="0">
                <a:solidFill>
                  <a:schemeClr val="accent3">
                    <a:lumMod val="25000"/>
                  </a:schemeClr>
                </a:solidFill>
                <a:latin typeface="Abadi" panose="020B0604020104020204" pitchFamily="34" charset="0"/>
              </a:rPr>
              <a:t>: Decode using command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and convert this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via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b="1" dirty="0">
                <a:solidFill>
                  <a:schemeClr val="accent3">
                    <a:lumMod val="25000"/>
                  </a:schemeClr>
                </a:solidFill>
                <a:latin typeface="Abadi" panose="020B0604020104020204" pitchFamily="34" charset="0"/>
              </a:rPr>
              <a:t>Manipulate data structure</a:t>
            </a:r>
            <a:r>
              <a:rPr lang="en-US" sz="2000" dirty="0">
                <a:solidFill>
                  <a:schemeClr val="accent3">
                    <a:lumMod val="25000"/>
                  </a:schemeClr>
                </a:solidFill>
                <a:latin typeface="Abadi" panose="020B0604020104020204" pitchFamily="34" charset="0"/>
              </a:rPr>
              <a:t>: Create dictionaries and </a:t>
            </a:r>
            <a:r>
              <a:rPr lang="en-US" sz="2000" dirty="0" err="1">
                <a:solidFill>
                  <a:schemeClr val="accent3">
                    <a:lumMod val="25000"/>
                  </a:schemeClr>
                </a:solidFill>
                <a:latin typeface="Abadi" panose="020B0604020104020204" pitchFamily="34" charset="0"/>
              </a:rPr>
              <a:t>dataframes</a:t>
            </a:r>
            <a:r>
              <a:rPr lang="en-US" sz="2000" dirty="0">
                <a:solidFill>
                  <a:schemeClr val="accent3">
                    <a:lumMod val="25000"/>
                  </a:schemeClr>
                </a:solidFill>
                <a:latin typeface="Abadi" panose="020B0604020104020204" pitchFamily="34" charset="0"/>
              </a:rPr>
              <a:t> to then filter only on Falcon 9 launches</a:t>
            </a:r>
          </a:p>
          <a:p>
            <a:pPr>
              <a:lnSpc>
                <a:spcPct val="100000"/>
              </a:lnSpc>
              <a:spcBef>
                <a:spcPts val="1400"/>
              </a:spcBef>
            </a:pPr>
            <a:r>
              <a:rPr lang="en-US" sz="2000" b="1" dirty="0">
                <a:solidFill>
                  <a:schemeClr val="accent3">
                    <a:lumMod val="25000"/>
                  </a:schemeClr>
                </a:solidFill>
                <a:latin typeface="Abadi" panose="020B0604020104020204" pitchFamily="34" charset="0"/>
              </a:rPr>
              <a:t>Request Additional Data:</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Utilize additional API calls to retrieve launch outcomes, boosters, launch sites, and payload data for the filtered launches</a:t>
            </a:r>
          </a:p>
          <a:p>
            <a:pPr>
              <a:lnSpc>
                <a:spcPct val="100000"/>
              </a:lnSpc>
              <a:spcBef>
                <a:spcPts val="1400"/>
              </a:spcBef>
            </a:pPr>
            <a:r>
              <a:rPr lang="en-US" sz="2000" b="1" dirty="0">
                <a:solidFill>
                  <a:schemeClr val="accent3">
                    <a:lumMod val="25000"/>
                  </a:schemeClr>
                </a:solidFill>
                <a:latin typeface="Abadi" panose="020B0604020104020204" pitchFamily="34" charset="0"/>
              </a:rPr>
              <a:t>Clean Data</a:t>
            </a:r>
            <a:r>
              <a:rPr lang="en-US" sz="2000" dirty="0">
                <a:solidFill>
                  <a:schemeClr val="accent3">
                    <a:lumMod val="25000"/>
                  </a:schemeClr>
                </a:solidFill>
                <a:latin typeface="Abadi" panose="020B0604020104020204" pitchFamily="34" charset="0"/>
              </a:rPr>
              <a:t>: Replace missing values (Naan’s / NULLs) found in Payload Mass with the calculated average via .mean()</a:t>
            </a:r>
          </a:p>
          <a:p>
            <a:pPr>
              <a:lnSpc>
                <a:spcPct val="100000"/>
              </a:lnSpc>
              <a:spcBef>
                <a:spcPts val="1400"/>
              </a:spcBef>
            </a:pPr>
            <a:r>
              <a:rPr lang="en-US" sz="2000" b="1" dirty="0">
                <a:solidFill>
                  <a:schemeClr val="accent3">
                    <a:lumMod val="25000"/>
                  </a:schemeClr>
                </a:solidFill>
                <a:latin typeface="Abadi" panose="020B0604020104020204" pitchFamily="34" charset="0"/>
              </a:rPr>
              <a:t>Export Data </a:t>
            </a:r>
            <a:r>
              <a:rPr lang="en-US" sz="2000" dirty="0">
                <a:solidFill>
                  <a:schemeClr val="accent3">
                    <a:lumMod val="25000"/>
                  </a:schemeClr>
                </a:solidFill>
                <a:latin typeface="Abadi" panose="020B0604020104020204" pitchFamily="34" charset="0"/>
              </a:rPr>
              <a:t>to CSV file use in next step in methodology of this project</a:t>
            </a:r>
            <a:endParaRPr lang="en-US" sz="2000" dirty="0"/>
          </a:p>
        </p:txBody>
      </p:sp>
      <p:sp>
        <p:nvSpPr>
          <p:cNvPr id="6" name="Slide Number Placeholder 5">
            <a:extLst>
              <a:ext uri="{FF2B5EF4-FFF2-40B4-BE49-F238E27FC236}">
                <a16:creationId xmlns:a16="http://schemas.microsoft.com/office/drawing/2014/main" id="{772D0411-8FF8-C540-84AE-DBA0703D368C}"/>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7</a:t>
            </a:fld>
            <a:endParaRPr lang="en-US"/>
          </a:p>
        </p:txBody>
      </p:sp>
    </p:spTree>
    <p:extLst>
      <p:ext uri="{BB962C8B-B14F-4D97-AF65-F5344CB8AC3E}">
        <p14:creationId xmlns:p14="http://schemas.microsoft.com/office/powerpoint/2010/main" val="32886658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Data Collection – SpaceX API continued</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Supporting GitHub hosted notebook:</a:t>
            </a:r>
            <a:br>
              <a:rPr lang="en-US" sz="22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/01_SpaceX_Data_Collection_API-SK.ipynb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pic>
        <p:nvPicPr>
          <p:cNvPr id="7" name="Picture 6" descr="Image shows the source Space X website URL data is retrieved from. This is done through a Get request.">
            <a:extLst>
              <a:ext uri="{FF2B5EF4-FFF2-40B4-BE49-F238E27FC236}">
                <a16:creationId xmlns:a16="http://schemas.microsoft.com/office/drawing/2014/main" id="{DA36FFBA-2A0D-A553-7046-EE675B39F9BC}"/>
              </a:ext>
            </a:extLst>
          </p:cNvPr>
          <p:cNvPicPr>
            <a:picLocks noChangeAspect="1"/>
          </p:cNvPicPr>
          <p:nvPr/>
        </p:nvPicPr>
        <p:blipFill>
          <a:blip r:embed="rId4"/>
          <a:stretch>
            <a:fillRect/>
          </a:stretch>
        </p:blipFill>
        <p:spPr>
          <a:xfrm>
            <a:off x="1145934" y="3732415"/>
            <a:ext cx="4443786" cy="1158586"/>
          </a:xfrm>
          <a:prstGeom prst="rect">
            <a:avLst/>
          </a:prstGeom>
        </p:spPr>
      </p:pic>
      <p:pic>
        <p:nvPicPr>
          <p:cNvPr id="9" name="Picture 8" descr="This image shows three functions that are utilized to retrieve additional launch data after the source data has been filtered only on Falcon 9 launches. &#10;&#10;Data to be retrieved includes launch outcomes, payload mass, launch sites, and booster versions per launch.">
            <a:extLst>
              <a:ext uri="{FF2B5EF4-FFF2-40B4-BE49-F238E27FC236}">
                <a16:creationId xmlns:a16="http://schemas.microsoft.com/office/drawing/2014/main" id="{5D691A63-665A-CEEF-C49A-636A0A95D287}"/>
              </a:ext>
            </a:extLst>
          </p:cNvPr>
          <p:cNvPicPr>
            <a:picLocks noChangeAspect="1"/>
          </p:cNvPicPr>
          <p:nvPr/>
        </p:nvPicPr>
        <p:blipFill>
          <a:blip r:embed="rId5"/>
          <a:stretch>
            <a:fillRect/>
          </a:stretch>
        </p:blipFill>
        <p:spPr>
          <a:xfrm>
            <a:off x="5975027" y="1872118"/>
            <a:ext cx="5138798" cy="4380416"/>
          </a:xfrm>
          <a:prstGeom prst="rect">
            <a:avLst/>
          </a:prstGeom>
        </p:spPr>
      </p:pic>
      <p:sp>
        <p:nvSpPr>
          <p:cNvPr id="6" name="Slide Number Placeholder 5">
            <a:extLst>
              <a:ext uri="{FF2B5EF4-FFF2-40B4-BE49-F238E27FC236}">
                <a16:creationId xmlns:a16="http://schemas.microsoft.com/office/drawing/2014/main" id="{772D0411-8FF8-C540-84AE-DBA0703D368C}"/>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8</a:t>
            </a:fld>
            <a:endParaRPr lang="en-US"/>
          </a:p>
        </p:txBody>
      </p: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F5ABFD-B4D4-43FF-959F-AFAF45B45269}"/>
              </a:ext>
            </a:extLst>
          </p:cNvPr>
          <p:cNvSpPr txBox="1">
            <a:spLocks noGrp="1"/>
          </p:cNvSpPr>
          <p:nvPr>
            <p:ph type="title" idx="4294967295"/>
          </p:nvPr>
        </p:nvSpPr>
        <p:spPr>
          <a:xfrm>
            <a:off x="770011" y="538650"/>
            <a:ext cx="10515600" cy="5490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IBM Plex Mono SemiBold" panose="020B0709050203000203" pitchFamily="49" charset="0"/>
                <a:cs typeface="IBM Plex Mono SemiBold" panose="020B0709050203000203" pitchFamily="49" charset="0"/>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a typeface="IBM Plex Mono SemiBold" panose="020B0709050203000203" pitchFamily="49" charset="0"/>
              <a:cs typeface="IBM Plex Mono SemiBold" panose="020B0709050203000203" pitchFamily="49" charset="0"/>
            </a:endParaRPr>
          </a:p>
        </p:txBody>
      </p:sp>
      <p:sp>
        <p:nvSpPr>
          <p:cNvPr id="4" name="Title 1">
            <a:extLst>
              <a:ext uri="{FF2B5EF4-FFF2-40B4-BE49-F238E27FC236}">
                <a16:creationId xmlns:a16="http://schemas.microsoft.com/office/drawing/2014/main" id="{6B84506E-0B2F-4BA8-892E-8CE3753AF954}"/>
              </a:ext>
              <a:ext uri="{C183D7F6-B498-43B3-948B-1728B52AA6E4}">
                <adec:decorative xmlns:adec="http://schemas.microsoft.com/office/drawing/2017/decorative" val="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37874"/>
            <a:ext cx="10255106" cy="472907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Data from target Wikipedia webpage</a:t>
            </a:r>
          </a:p>
          <a:p>
            <a:pPr>
              <a:lnSpc>
                <a:spcPct val="100000"/>
              </a:lnSpc>
              <a:spcBef>
                <a:spcPts val="1400"/>
              </a:spcBef>
            </a:pPr>
            <a:r>
              <a:rPr lang="en-US" sz="2200" dirty="0">
                <a:solidFill>
                  <a:schemeClr val="accent3">
                    <a:lumMod val="25000"/>
                  </a:schemeClr>
                </a:solidFill>
                <a:latin typeface="Abadi"/>
              </a:rPr>
              <a:t>Create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from the response</a:t>
            </a:r>
          </a:p>
          <a:p>
            <a:pPr>
              <a:lnSpc>
                <a:spcPct val="100000"/>
              </a:lnSpc>
              <a:spcBef>
                <a:spcPts val="1400"/>
              </a:spcBef>
            </a:pPr>
            <a:r>
              <a:rPr lang="en-US" sz="2200" dirty="0">
                <a:solidFill>
                  <a:schemeClr val="accent3">
                    <a:lumMod val="25000"/>
                  </a:schemeClr>
                </a:solidFill>
                <a:latin typeface="Abadi"/>
              </a:rPr>
              <a:t>Create column names into a list by extracting the response’s HTML Table headers</a:t>
            </a:r>
          </a:p>
          <a:p>
            <a:pPr>
              <a:lnSpc>
                <a:spcPct val="100000"/>
              </a:lnSpc>
              <a:spcBef>
                <a:spcPts val="1400"/>
              </a:spcBef>
            </a:pPr>
            <a:r>
              <a:rPr lang="en-US" sz="2200" dirty="0">
                <a:solidFill>
                  <a:schemeClr val="accent3">
                    <a:lumMod val="25000"/>
                  </a:schemeClr>
                </a:solidFill>
                <a:latin typeface="Abadi"/>
              </a:rPr>
              <a:t>Collect data from parsing HTML tables in response</a:t>
            </a:r>
          </a:p>
          <a:p>
            <a:pPr>
              <a:lnSpc>
                <a:spcPct val="100000"/>
              </a:lnSpc>
              <a:spcBef>
                <a:spcPts val="1400"/>
              </a:spcBef>
            </a:pPr>
            <a:r>
              <a:rPr lang="en-US" sz="2200" dirty="0">
                <a:solidFill>
                  <a:schemeClr val="accent3">
                    <a:lumMod val="25000"/>
                  </a:schemeClr>
                </a:solidFill>
                <a:latin typeface="Abadi"/>
              </a:rPr>
              <a:t>Create dictionary from parsed data</a:t>
            </a:r>
          </a:p>
          <a:p>
            <a:pPr>
              <a:lnSpc>
                <a:spcPct val="100000"/>
              </a:lnSpc>
              <a:spcBef>
                <a:spcPts val="1400"/>
              </a:spcBef>
            </a:pPr>
            <a:r>
              <a:rPr lang="en-US" sz="2200" dirty="0">
                <a:solidFill>
                  <a:schemeClr val="accent3">
                    <a:lumMod val="25000"/>
                  </a:schemeClr>
                </a:solidFill>
                <a:latin typeface="Abadi"/>
              </a:rPr>
              <a:t>Create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from this dictionary</a:t>
            </a:r>
          </a:p>
          <a:p>
            <a:pPr>
              <a:lnSpc>
                <a:spcPct val="100000"/>
              </a:lnSpc>
              <a:spcBef>
                <a:spcPts val="1400"/>
              </a:spcBef>
            </a:pPr>
            <a:r>
              <a:rPr lang="en-US" sz="2200" dirty="0">
                <a:solidFill>
                  <a:schemeClr val="accent3">
                    <a:lumMod val="25000"/>
                  </a:schemeClr>
                </a:solidFill>
                <a:latin typeface="Abadi"/>
              </a:rPr>
              <a:t>Export Data to CSV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Supporting GitHub hosted notebook:</a:t>
            </a:r>
            <a:br>
              <a:rPr lang="en-US" sz="1600" dirty="0">
                <a:solidFill>
                  <a:schemeClr val="accent3">
                    <a:lumMod val="25000"/>
                  </a:schemeClr>
                </a:solidFill>
                <a:latin typeface="Abadi" panose="020B0604020104020204" pitchFamily="34" charset="0"/>
              </a:rPr>
            </a:br>
            <a:r>
              <a:rPr lang="en-US" sz="1600" dirty="0" err="1">
                <a:hlinkClick r:id="rId3"/>
              </a:rPr>
              <a:t>Coursera_Capstone</a:t>
            </a:r>
            <a:r>
              <a:rPr lang="en-US" sz="1600" dirty="0">
                <a:hlinkClick r:id="rId3"/>
              </a:rPr>
              <a:t>/02_SpaceX_Web_Scraping-SK.ipynb at main · </a:t>
            </a:r>
            <a:r>
              <a:rPr lang="en-US" sz="1600" dirty="0" err="1">
                <a:hlinkClick r:id="rId3"/>
              </a:rPr>
              <a:t>skennedybda</a:t>
            </a:r>
            <a:r>
              <a:rPr lang="en-US" sz="1600" dirty="0">
                <a:hlinkClick r:id="rId3"/>
              </a:rPr>
              <a:t>/</a:t>
            </a:r>
            <a:r>
              <a:rPr lang="en-US" sz="1600" dirty="0" err="1">
                <a:hlinkClick r:id="rId3"/>
              </a:rPr>
              <a:t>Coursera_Capstone</a:t>
            </a:r>
            <a:r>
              <a:rPr lang="en-US" sz="1600" dirty="0">
                <a:hlinkClick r:id="rId3"/>
              </a:rPr>
              <a:t> (github.com)</a:t>
            </a:r>
            <a:endParaRPr lang="en-US" sz="1600" dirty="0">
              <a:solidFill>
                <a:schemeClr val="accent3">
                  <a:lumMod val="25000"/>
                </a:schemeClr>
              </a:solidFill>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 uri="{C183D7F6-B498-43B3-948B-1728B52AA6E4}">
                <adec:decorative xmlns:adec="http://schemas.microsoft.com/office/drawing/2017/decorative" val="1"/>
              </a:ext>
            </a:extLst>
          </p:cNvPr>
          <p:cNvSpPr>
            <a:spLocks noGrp="1"/>
          </p:cNvSpPr>
          <p:nvPr>
            <p:ph type="sldNum" sz="quarter" idx="12"/>
          </p:nvPr>
        </p:nvSpPr>
        <p:spPr/>
        <p:txBody>
          <a:bodyPr/>
          <a:lstStyle/>
          <a:p>
            <a:fld id="{5075537C-CA84-1446-933C-8E9D027F9201}" type="slidenum">
              <a:rPr lang="en-US" smtClean="0"/>
              <a:t>9</a:t>
            </a:fld>
            <a:endParaRPr lang="en-US"/>
          </a:p>
        </p:txBody>
      </p:sp>
    </p:spTree>
    <p:extLst>
      <p:ext uri="{BB962C8B-B14F-4D97-AF65-F5344CB8AC3E}">
        <p14:creationId xmlns:p14="http://schemas.microsoft.com/office/powerpoint/2010/main" val="138555396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2970</TotalTime>
  <Words>3103</Words>
  <Application>Microsoft Office PowerPoint</Application>
  <PresentationFormat>Widescreen</PresentationFormat>
  <Paragraphs>286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Outline</vt:lpstr>
      <vt:lpstr>Executive Summary</vt:lpstr>
      <vt:lpstr>Introduction</vt:lpstr>
      <vt:lpstr>PowerPoint Presentation</vt:lpstr>
      <vt:lpstr>Methodology</vt:lpstr>
      <vt:lpstr>Data Collection – SpaceX API</vt:lpstr>
      <vt:lpstr>Data Collection – SpaceX API continued</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that Carried Maximum Payload</vt:lpstr>
      <vt:lpstr>2015 Launch Records</vt:lpstr>
      <vt:lpstr>Rank Landing Outcomes Between  2010-06-04 and 2017-03-20</vt:lpstr>
      <vt:lpstr>PowerPoint Presentation</vt:lpstr>
      <vt:lpstr>Launch Sites - Locations</vt:lpstr>
      <vt:lpstr>Launch Outcomes</vt:lpstr>
      <vt:lpstr>Launch Site  Distance to Proximities</vt:lpstr>
      <vt:lpstr>PowerPoint Presentation</vt:lpstr>
      <vt:lpstr>Breakdown of Launch Success per Site</vt:lpstr>
      <vt:lpstr>Success Ratio of Launch Site KSC LC-39A </vt:lpstr>
      <vt:lpstr>Effect of Payloads on Launch Outcomes</vt:lpstr>
      <vt:lpstr>PowerPoint Presentation</vt:lpstr>
      <vt:lpstr>Classification Accuracy</vt:lpstr>
      <vt:lpstr>Confusion Matrix</vt:lpstr>
      <vt:lpstr>Conclusions</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Kennedy, Scott</cp:lastModifiedBy>
  <cp:revision>280</cp:revision>
  <dcterms:created xsi:type="dcterms:W3CDTF">2021-04-29T18:58:34Z</dcterms:created>
  <dcterms:modified xsi:type="dcterms:W3CDTF">2024-01-22T02:47:28Z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